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Raleway" panose="020B0604020202020204" charset="0"/>
      <p:regular r:id="rId47"/>
      <p:bold r:id="rId48"/>
      <p:italic r:id="rId49"/>
      <p:boldItalic r:id="rId50"/>
    </p:embeddedFont>
    <p:embeddedFont>
      <p:font typeface="Roboto" panose="020B0604020202020204" charset="0"/>
      <p:regular r:id="rId51"/>
      <p:bold r:id="rId52"/>
      <p:italic r:id="rId53"/>
      <p:boldItalic r:id="rId54"/>
    </p:embeddedFont>
    <p:embeddedFont>
      <p:font typeface="Source Sans Pro" panose="020B0503030403020204" pitchFamily="34"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Hello, I’m Eleanor Tursman, and I’m here to speak about deepfake detection using social video verification. </a:t>
            </a:r>
            <a:endParaRPr>
              <a:solidFill>
                <a:schemeClr val="dk2"/>
              </a:solidFill>
            </a:endParaRPr>
          </a:p>
          <a:p>
            <a:pPr marL="0" lvl="0" indent="0" algn="l" rtl="0">
              <a:spcBef>
                <a:spcPts val="0"/>
              </a:spcBef>
              <a:spcAft>
                <a:spcPts val="0"/>
              </a:spcAft>
              <a:buClr>
                <a:schemeClr val="dk2"/>
              </a:buClr>
              <a:buSzPts val="1100"/>
              <a:buFont typeface="Arial"/>
              <a:buNone/>
            </a:pPr>
            <a:br>
              <a:rPr lang="en">
                <a:solidFill>
                  <a:schemeClr val="dk2"/>
                </a:solidFill>
              </a:rPr>
            </a:br>
            <a:r>
              <a:rPr lang="en">
                <a:solidFill>
                  <a:schemeClr val="dk2"/>
                </a:solidFill>
              </a:rPr>
              <a:t>We face a future where faked videos of humans, dubbed “deepfakes,” could suffuse our media, court systems, and news.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85b8462f61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85b8462f61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To address this scenario, we propose detection via </a:t>
            </a:r>
            <a:r>
              <a:rPr lang="en" i="1">
                <a:solidFill>
                  <a:schemeClr val="dk2"/>
                </a:solidFill>
              </a:rPr>
              <a:t>social verification</a:t>
            </a:r>
            <a:r>
              <a:rPr lang="en">
                <a:solidFill>
                  <a:schemeClr val="dk2"/>
                </a:solidFill>
              </a:rPr>
              <a:t> at capture time. With a social verification setup, a group of video cameras synchronously capture a speaker, collectively reach consensus on the speaker’s appearance, then sign their videos in real time as being true.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85b8462f61_0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85b8462f61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To address this scenario, we propose detection via </a:t>
            </a:r>
            <a:r>
              <a:rPr lang="en" i="1">
                <a:solidFill>
                  <a:schemeClr val="dk2"/>
                </a:solidFill>
              </a:rPr>
              <a:t>social verification</a:t>
            </a:r>
            <a:r>
              <a:rPr lang="en">
                <a:solidFill>
                  <a:schemeClr val="dk2"/>
                </a:solidFill>
              </a:rPr>
              <a:t> at capture time. With a social verification setup, a group of video cameras synchronously capture a speaker, collectively reach consensus on the speaker’s appearance, then sign their videos in real time as being true.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85b8462f61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85b8462f61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To address this scenario, we propose detection via </a:t>
            </a:r>
            <a:r>
              <a:rPr lang="en" i="1">
                <a:solidFill>
                  <a:schemeClr val="dk2"/>
                </a:solidFill>
              </a:rPr>
              <a:t>social verification</a:t>
            </a:r>
            <a:r>
              <a:rPr lang="en">
                <a:solidFill>
                  <a:schemeClr val="dk2"/>
                </a:solidFill>
              </a:rPr>
              <a:t> at capture time. With a social verification setup, a group of video cameras synchronously capture a speaker, collectively reach consensus on the speaker’s appearance, then sign their videos in real time as being true.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5b8462f61_0_6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5b8462f61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To address this scenario, we propose detection via </a:t>
            </a:r>
            <a:r>
              <a:rPr lang="en" i="1">
                <a:solidFill>
                  <a:schemeClr val="dk2"/>
                </a:solidFill>
              </a:rPr>
              <a:t>social verification</a:t>
            </a:r>
            <a:r>
              <a:rPr lang="en">
                <a:solidFill>
                  <a:schemeClr val="dk2"/>
                </a:solidFill>
              </a:rPr>
              <a:t> at capture time. With a social verification setup, a group of video cameras synchronously capture a speaker, collectively reach consensus on the speaker’s appearance, then sign their videos in real time as being true.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5b8462f61_0_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5b8462f61_0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The benefits to this setup are three-fold. First, it makes the creation of fakes more difficult. Attackers must make modifications in real time which must fool the consensus-driven representation. Second, authentic crowd-signed videos can be used as a basis of truth for verifying other videos uploaded after the event. Third, there does not need to be any pre-existing trust within the group.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5b8462f61_0_6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5b8462f61_0_6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The benefits to this setup are three-fold. First, it makes the creation of fakes more difficult. Attackers must make modifications in real time which must fool the consensus-driven representation. Second, authentic crowd-signed videos can be used as a basis of truth for verifying other videos uploaded after the event. Third, there does not need to be any pre-existing trust within the group.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85b8462f61_0_6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85b8462f61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The benefits to this setup are three-fold. First, it makes the creation of fakes more difficult. Attackers must make modifications in real time which must fool the consensus-driven representation. Second, authentic crowd-signed videos can be used as a basis of truth for verifying other videos uploaded after the event. Third, there does not need to be any pre-existing trust within the group.</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5b8462f61_0_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5b8462f61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To implement social video verification, cameras must agree on the depiction of a speaker across angled views, while rejecting cameras offering manipulated content to the group. The computation for consensus must be fast, and involve as little data as possible to achieve real time results. Within the scope of this work, we propose and evaluate a consensus computation based on the hierarchical clustering of variance in 2D mouth landmark motion over time and across cameras.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5b8462f61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85b8462f61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Suppose we have a set of synchronized videos of a speaker, where some or none of the videos are faked.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5b8462f61_0_6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5b8462f61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fit landmarks per video per frame,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85b8462f61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85b8462f6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Many of us have seen videos online or in the news where machine learning is used to dramatically, but realistically, alter people for comedic effect. Unfortunately, not all altered content is benign, and subtle expression manipulation of a speaker can have dramatic social impact. Developing robust deepfake detection is therefore of the utmost importance.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5b8462f61_0_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85b8462f61_0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then isolate landmarks by face part, such as the eyes or mouth.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5b8462f61_0_6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85b8462f61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perform classical principal component analysis, or PCA, on each normalized subset of landmarks to capture the variation in face motion per video. </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5b8462f61_0_6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85b8462f61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label each frame with the Mahalanobis distance between the center of the PCA subspace and the frame’s landmarks’ projection into the PCA subspace. Videos with similar landmark variance through time will have similar Mahalanobis distances per frame, regardless of viewing angle, thus isolating our fake videos. </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85b8462f61_0_6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85b8462f61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label each frame with the Mahalanobis distance between the center of the PCA subspace and the frame’s landmarks’ projection into the PCA subspace. Videos with similar landmark variance through time will have similar Mahalanobis distances per frame, regardless of viewing angle, thus isolating our fake videos. </a:t>
            </a: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85b8462f61_0_6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85b8462f61_0_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label each frame with the Mahalanobis distance between the center of the PCA subspace and the frame’s landmarks’ projection into the PCA subspace. Videos with similar landmark variance through time will have similar Mahalanobis distances per frame, regardless of viewing angle, thus isolating our fake videos. </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85b8462f61_0_6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85b8462f61_0_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label each frame with the Mahalanobis distance between the center of the PCA subspace and the frame’s landmarks’ projection into the PCA subspace. Videos with similar landmark variance through time will have similar Mahalanobis distances per frame, regardless of viewing angle, thus isolating our fake videos. </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5b8462f61_0_7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5b8462f61_0_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label each frame with the Mahalanobis distance between the center of the PCA subspace and the frame’s landmarks’ projection into the PCA subspace. Videos with similar landmark variance through time will have similar Mahalanobis distances per frame, regardless of viewing angle, thus isolating our fake videos. </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85b8462f61_0_6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85b8462f61_0_6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label each frame with the Mahalanobis distance between the center of the PCA subspace and the frame’s landmarks’ projection into the PCA subspace. Videos with similar landmark variance through time will have similar Mahalanobis distances per frame, regardless of viewing angle, thus isolating our fake videos. </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85b8462f61_0_7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85b8462f61_0_7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hierarchically cluster these 2D signals to produce a weighted binary tree. When the ratio between two consecutive additions to the tree is above a set experimental threshold, we cut the tree-- the rest of the leaves are not similar enough to meet our consensus requirements. The cameras corresponding to our clustered leaves are our final verified cameras for the given time window.</a:t>
            </a: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5b8462f61_0_4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5b8462f61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hierarchically cluster these 2D signals to produce a weighted binary tree. When the ratio between two consecutive additions to the tree is above a set experimental threshold, we cut the tree-- the rest of the leaves are not similar enough to meet our consensus requirements. The cameras corresponding to our clustered leaves are our final verified cameras for the given time window.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5b8462f61_0_3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5b8462f61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Many deepfake detection methods classify individual videos by identifying certain visual tells, such as temporal flicker or smoothing. These have a great deal of value, but we hypothesize that in the near future, deepfakes will no longer have these tells.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5b8462f61_4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5b8462f61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hierarchically cluster these 2D signals to produce a weighted binary tree. When the ratio between two consecutive additions to the tree is above a set experimental threshold, we cut the tree-- the rest of the leaves are not similar enough to meet our consensus requirements. The cameras corresponding to our clustered leaves are our final verified cameras for the given time window.</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5b8462f61_4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85b8462f61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hierarchically cluster these 2D signals to produce a weighted binary tree. When the ratio between two consecutive additions to the tree is above a set experimental threshold, we cut the tree-- the rest of the leaves are not similar enough to meet our consensus requirements. The cameras corresponding to our clustered leaves are our final verified cameras for the given time window.</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85b8462f61_0_7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85b8462f61_0_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To evaluate our results, we capture multiview video of 25 speaking participants.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85b8462f61_0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85b8462f61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We use LipGAN to generate deepfakes, which re-dubs the mouth motion of the participant to fit an audio track. Since our deepfake generator focuses on the mouth, we isolate our method to the mouth landmarks.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5b8462f61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85b8462f61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For evaluation, we create four sets of video inputs per participant. We interleave the fake video with its real counterpart, so that the fake will correspond with the real videos for certain timeframes.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85b8462f61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85b8462f61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We establish two baselines for comparison. In the first, we use a simple landmark-based measure of how ‘open’ the mouth is, then hierarchically cluster the results. In the second, we perform a discrete wavelet transform on the matrix of normalized landmarks through time, avoiding PCA entirely, then hierarchically cluster the resulting wavelet coefficients.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85b8462f61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85b8462f61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Using a sliding window through time, we find that our method’s accuracy remains high in the no-fake case for various window sizes.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5b8462f61_4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5b8462f61_4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Our accuracy decays as the number of fakes increases.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85b8462f61_4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85b8462f61_4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Our accuracy decays as the number of fakes increases.</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85b8462f61_4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85b8462f61_4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Our accuracy decays as the number of fakes increases.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5b8462f61_0_5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5b8462f61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Suppose we find two videos online of the same speech, where one video is a visually perfect deepfake. Using existing detection methods, we can no longer establish which, if either, of these two videos is unmodified.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85b8462f61_4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85b8462f61_4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We dramatically outperform the simple mouth baseline. While we only somewhat outperform the discrete wavelet transform baseline,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85b8462f61_4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85b8462f61_4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the baseline’s false positive rate is dramatically higher.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5b8462f61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85b8462f61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We find that our method is robust to angular camera separation of up to 65 degrees by calculating fake detection accuracy over pairs of cameras grouped by their real-world angular distance.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85b8462f61_0_8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85b8462f61_0_8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We present social video verification, a new setup for deepfake detection, and a simple, fast-to-compute 2D landmark-based consensus metric for facial appearance across views. Moving forward, we seek to implement social video verification on a set of smartphones. We also plan to explore more expensive geometric representations as possible consensus metrics.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85b8462f61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85b8462f61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If this work interests you, please reach out to us. We are actively seeking collaborators for this project. Thank you to everyone who has contributed to the work so far, and thank you for your time.</a:t>
            </a:r>
            <a:endParaRPr>
              <a:solidFill>
                <a:schemeClr val="dk2"/>
              </a:solidFill>
            </a:endParaRPr>
          </a:p>
          <a:p>
            <a:pPr marL="0" lvl="0" indent="0" algn="l" rtl="0">
              <a:spcBef>
                <a:spcPts val="0"/>
              </a:spcBef>
              <a:spcAft>
                <a:spcPts val="0"/>
              </a:spcAft>
              <a:buClr>
                <a:schemeClr val="dk2"/>
              </a:buClr>
              <a:buSzPts val="1100"/>
              <a:buFont typeface="Arial"/>
              <a:buNone/>
            </a:pPr>
            <a:endParaRPr>
              <a:solidFill>
                <a:schemeClr val="dk2"/>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5b8462f61_0_5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5b8462f61_0_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Suppose we find two videos online of the same speech, where one video is a visually perfect deepfake. Using existing detection methods, we can no longer establish which, if either, of these two videos is unmodified.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5b8462f61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5b8462f61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Suppose we find two videos online of the same speech, where one video is a visually perfect deepfake. Using existing detection methods, we can no longer establish which, if either, of these two videos is unmodified.</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5b8462f61_0_5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85b8462f61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Suppose we find two videos online of the same speech, where one video is a visually perfect deepfake. Using existing detection methods, we can no longer establish which, if either, of these two videos is unmodified.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5b8462f61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5b8462f61_0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Suppose we find two videos online of the same speech, where one video is a visually perfect deepfake. Using existing detection methods, we can no longer establish which, if either, of these two videos is unmodified.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5b8462f61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5b8462f61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To address this scenario, we propose detection via </a:t>
            </a:r>
            <a:r>
              <a:rPr lang="en" i="1">
                <a:solidFill>
                  <a:schemeClr val="dk2"/>
                </a:solidFill>
              </a:rPr>
              <a:t>social verification</a:t>
            </a:r>
            <a:r>
              <a:rPr lang="en">
                <a:solidFill>
                  <a:schemeClr val="dk2"/>
                </a:solidFill>
              </a:rPr>
              <a:t> at capture time. With a social verification setup, a group of video cameras synchronously capture a speaker, collectively reach consensus on the speaker’s appearance, then sign their videos in real time as being true.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FA8DC"/>
              </a:solidFill>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rgbClr val="6F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a:solidFill>
                  <a:schemeClr val="accent1"/>
                </a:solidFill>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Clr>
                <a:srgbClr val="666666"/>
              </a:buClr>
              <a:buSzPts val="1800"/>
              <a:buChar char="●"/>
              <a:defRPr>
                <a:solidFill>
                  <a:srgbClr val="666666"/>
                </a:solidFill>
              </a:defRPr>
            </a:lvl1pPr>
            <a:lvl2pPr marL="914400" lvl="1" indent="-317500">
              <a:spcBef>
                <a:spcPts val="1600"/>
              </a:spcBef>
              <a:spcAft>
                <a:spcPts val="0"/>
              </a:spcAft>
              <a:buClr>
                <a:srgbClr val="666666"/>
              </a:buClr>
              <a:buSzPts val="1400"/>
              <a:buChar char="○"/>
              <a:defRPr>
                <a:solidFill>
                  <a:srgbClr val="666666"/>
                </a:solidFill>
              </a:defRPr>
            </a:lvl2pPr>
            <a:lvl3pPr marL="1371600" lvl="2" indent="-317500">
              <a:spcBef>
                <a:spcPts val="1600"/>
              </a:spcBef>
              <a:spcAft>
                <a:spcPts val="0"/>
              </a:spcAft>
              <a:buClr>
                <a:srgbClr val="666666"/>
              </a:buClr>
              <a:buSzPts val="1400"/>
              <a:buChar char="■"/>
              <a:defRPr>
                <a:solidFill>
                  <a:srgbClr val="666666"/>
                </a:solidFill>
              </a:defRPr>
            </a:lvl3pPr>
            <a:lvl4pPr marL="1828800" lvl="3" indent="-317500">
              <a:spcBef>
                <a:spcPts val="1600"/>
              </a:spcBef>
              <a:spcAft>
                <a:spcPts val="0"/>
              </a:spcAft>
              <a:buClr>
                <a:srgbClr val="666666"/>
              </a:buClr>
              <a:buSzPts val="1400"/>
              <a:buChar char="●"/>
              <a:defRPr>
                <a:solidFill>
                  <a:srgbClr val="666666"/>
                </a:solidFill>
              </a:defRPr>
            </a:lvl4pPr>
            <a:lvl5pPr marL="2286000" lvl="4" indent="-317500">
              <a:spcBef>
                <a:spcPts val="1600"/>
              </a:spcBef>
              <a:spcAft>
                <a:spcPts val="0"/>
              </a:spcAft>
              <a:buClr>
                <a:srgbClr val="666666"/>
              </a:buClr>
              <a:buSzPts val="1400"/>
              <a:buChar char="○"/>
              <a:defRPr>
                <a:solidFill>
                  <a:srgbClr val="666666"/>
                </a:solidFill>
              </a:defRPr>
            </a:lvl5pPr>
            <a:lvl6pPr marL="2743200" lvl="5" indent="-317500">
              <a:spcBef>
                <a:spcPts val="1600"/>
              </a:spcBef>
              <a:spcAft>
                <a:spcPts val="0"/>
              </a:spcAft>
              <a:buClr>
                <a:srgbClr val="666666"/>
              </a:buClr>
              <a:buSzPts val="1400"/>
              <a:buChar char="■"/>
              <a:defRPr>
                <a:solidFill>
                  <a:srgbClr val="666666"/>
                </a:solidFill>
              </a:defRPr>
            </a:lvl6pPr>
            <a:lvl7pPr marL="3200400" lvl="6" indent="-317500">
              <a:spcBef>
                <a:spcPts val="1600"/>
              </a:spcBef>
              <a:spcAft>
                <a:spcPts val="0"/>
              </a:spcAft>
              <a:buClr>
                <a:srgbClr val="666666"/>
              </a:buClr>
              <a:buSzPts val="1400"/>
              <a:buChar char="●"/>
              <a:defRPr>
                <a:solidFill>
                  <a:srgbClr val="666666"/>
                </a:solidFill>
              </a:defRPr>
            </a:lvl7pPr>
            <a:lvl8pPr marL="3657600" lvl="7" indent="-317500">
              <a:spcBef>
                <a:spcPts val="1600"/>
              </a:spcBef>
              <a:spcAft>
                <a:spcPts val="0"/>
              </a:spcAft>
              <a:buClr>
                <a:srgbClr val="666666"/>
              </a:buClr>
              <a:buSzPts val="1400"/>
              <a:buChar char="○"/>
              <a:defRPr>
                <a:solidFill>
                  <a:srgbClr val="666666"/>
                </a:solidFill>
              </a:defRPr>
            </a:lvl8pPr>
            <a:lvl9pPr marL="4114800" lvl="8" indent="-317500">
              <a:spcBef>
                <a:spcPts val="1600"/>
              </a:spcBef>
              <a:spcAft>
                <a:spcPts val="1600"/>
              </a:spcAft>
              <a:buClr>
                <a:srgbClr val="666666"/>
              </a:buClr>
              <a:buSzPts val="1400"/>
              <a:buChar char="■"/>
              <a:defRPr>
                <a:solidFill>
                  <a:srgbClr val="666666"/>
                </a:solidFill>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6FA8DC"/>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000"/>
              <a:buFont typeface="Raleway"/>
              <a:buNone/>
              <a:defRPr sz="3000" b="1">
                <a:solidFill>
                  <a:schemeClr val="accent1"/>
                </a:solidFill>
                <a:latin typeface="Raleway"/>
                <a:ea typeface="Raleway"/>
                <a:cs typeface="Raleway"/>
                <a:sym typeface="Raleway"/>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hyperlink" Target="https://www.linkedin.com/in/natalie-lindsay-660518109/" TargetMode="External"/><Relationship Id="rId3" Type="http://schemas.openxmlformats.org/officeDocument/2006/relationships/hyperlink" Target="https://visual.cs.brown.edu/socialvideoverification" TargetMode="External"/><Relationship Id="rId7" Type="http://schemas.openxmlformats.org/officeDocument/2006/relationships/hyperlink" Target="https://www.linkedin.com/in/naveen-srinivasan-57701611a/"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www.purvigoel.com/" TargetMode="External"/><Relationship Id="rId5" Type="http://schemas.openxmlformats.org/officeDocument/2006/relationships/hyperlink" Target="https://www.linkedin.com/in/kwekukaggrey/" TargetMode="External"/><Relationship Id="rId4" Type="http://schemas.openxmlformats.org/officeDocument/2006/relationships/hyperlink" Target="https://jzf2101.github.io/"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ctrTitle"/>
          </p:nvPr>
        </p:nvSpPr>
        <p:spPr>
          <a:xfrm>
            <a:off x="485875" y="825175"/>
            <a:ext cx="8183700" cy="147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2"/>
              </a:buClr>
              <a:buSzPts val="1100"/>
              <a:buFont typeface="Arial"/>
              <a:buNone/>
            </a:pPr>
            <a:r>
              <a:rPr lang="en" sz="3100"/>
              <a:t>Towards Untrusted Social Video Verification to Combat Deepfakes</a:t>
            </a:r>
            <a:endParaRPr sz="3100"/>
          </a:p>
          <a:p>
            <a:pPr marL="0" lvl="0" indent="0" algn="ctr" rtl="0">
              <a:spcBef>
                <a:spcPts val="0"/>
              </a:spcBef>
              <a:spcAft>
                <a:spcPts val="0"/>
              </a:spcAft>
              <a:buNone/>
            </a:pPr>
            <a:r>
              <a:rPr lang="en" sz="3100"/>
              <a:t>via Face Geometry Consistency</a:t>
            </a:r>
            <a:endParaRPr sz="3100"/>
          </a:p>
        </p:txBody>
      </p:sp>
      <p:sp>
        <p:nvSpPr>
          <p:cNvPr id="59" name="Google Shape;59;p13"/>
          <p:cNvSpPr txBox="1">
            <a:spLocks noGrp="1"/>
          </p:cNvSpPr>
          <p:nvPr>
            <p:ph type="subTitle" idx="1"/>
          </p:nvPr>
        </p:nvSpPr>
        <p:spPr>
          <a:xfrm>
            <a:off x="376225" y="2863075"/>
            <a:ext cx="8403000" cy="63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rPr>
              <a:t>Eleanor Tursman, Marilyn George, Seny Kamara, James Tompkin</a:t>
            </a:r>
            <a:endParaRPr>
              <a:solidFill>
                <a:schemeClr val="lt1"/>
              </a:solidFill>
            </a:endParaRPr>
          </a:p>
        </p:txBody>
      </p:sp>
      <p:pic>
        <p:nvPicPr>
          <p:cNvPr id="60" name="Google Shape;60;p13"/>
          <p:cNvPicPr preferRelativeResize="0"/>
          <p:nvPr/>
        </p:nvPicPr>
        <p:blipFill rotWithShape="1">
          <a:blip r:embed="rId3">
            <a:alphaModFix/>
          </a:blip>
          <a:srcRect t="62355"/>
          <a:stretch/>
        </p:blipFill>
        <p:spPr>
          <a:xfrm>
            <a:off x="3236800" y="3424376"/>
            <a:ext cx="2681852" cy="14279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Social Video Verification</a:t>
            </a:r>
            <a:endParaRPr/>
          </a:p>
        </p:txBody>
      </p:sp>
      <p:pic>
        <p:nvPicPr>
          <p:cNvPr id="153" name="Google Shape;153;p22"/>
          <p:cNvPicPr preferRelativeResize="0"/>
          <p:nvPr/>
        </p:nvPicPr>
        <p:blipFill>
          <a:blip r:embed="rId3">
            <a:alphaModFix/>
          </a:blip>
          <a:stretch>
            <a:fillRect/>
          </a:stretch>
        </p:blipFill>
        <p:spPr>
          <a:xfrm>
            <a:off x="1342675" y="1241537"/>
            <a:ext cx="7209251" cy="3459976"/>
          </a:xfrm>
          <a:prstGeom prst="rect">
            <a:avLst/>
          </a:prstGeom>
          <a:noFill/>
          <a:ln>
            <a:noFill/>
          </a:ln>
        </p:spPr>
      </p:pic>
      <p:sp>
        <p:nvSpPr>
          <p:cNvPr id="154" name="Google Shape;154;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Social Video Verification</a:t>
            </a:r>
            <a:endParaRPr/>
          </a:p>
        </p:txBody>
      </p:sp>
      <p:pic>
        <p:nvPicPr>
          <p:cNvPr id="160" name="Google Shape;160;p23"/>
          <p:cNvPicPr preferRelativeResize="0"/>
          <p:nvPr/>
        </p:nvPicPr>
        <p:blipFill>
          <a:blip r:embed="rId3">
            <a:alphaModFix/>
          </a:blip>
          <a:stretch>
            <a:fillRect/>
          </a:stretch>
        </p:blipFill>
        <p:spPr>
          <a:xfrm>
            <a:off x="1344168" y="1243584"/>
            <a:ext cx="7205471" cy="3454931"/>
          </a:xfrm>
          <a:prstGeom prst="rect">
            <a:avLst/>
          </a:prstGeom>
          <a:noFill/>
          <a:ln>
            <a:noFill/>
          </a:ln>
        </p:spPr>
      </p:pic>
      <p:sp>
        <p:nvSpPr>
          <p:cNvPr id="161" name="Google Shape;161;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Social Video Verification</a:t>
            </a:r>
            <a:endParaRPr/>
          </a:p>
        </p:txBody>
      </p:sp>
      <p:pic>
        <p:nvPicPr>
          <p:cNvPr id="167" name="Google Shape;167;p24"/>
          <p:cNvPicPr preferRelativeResize="0"/>
          <p:nvPr/>
        </p:nvPicPr>
        <p:blipFill>
          <a:blip r:embed="rId3">
            <a:alphaModFix/>
          </a:blip>
          <a:stretch>
            <a:fillRect/>
          </a:stretch>
        </p:blipFill>
        <p:spPr>
          <a:xfrm>
            <a:off x="1344168" y="1243584"/>
            <a:ext cx="7205471" cy="3454931"/>
          </a:xfrm>
          <a:prstGeom prst="rect">
            <a:avLst/>
          </a:prstGeom>
          <a:noFill/>
          <a:ln>
            <a:noFill/>
          </a:ln>
        </p:spPr>
      </p:pic>
      <p:sp>
        <p:nvSpPr>
          <p:cNvPr id="168" name="Google Shape;168;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Social Video Verification</a:t>
            </a:r>
            <a:endParaRPr/>
          </a:p>
        </p:txBody>
      </p:sp>
      <p:pic>
        <p:nvPicPr>
          <p:cNvPr id="174" name="Google Shape;174;p25"/>
          <p:cNvPicPr preferRelativeResize="0"/>
          <p:nvPr/>
        </p:nvPicPr>
        <p:blipFill>
          <a:blip r:embed="rId3">
            <a:alphaModFix/>
          </a:blip>
          <a:stretch>
            <a:fillRect/>
          </a:stretch>
        </p:blipFill>
        <p:spPr>
          <a:xfrm>
            <a:off x="1344168" y="1243584"/>
            <a:ext cx="7205471" cy="3454931"/>
          </a:xfrm>
          <a:prstGeom prst="rect">
            <a:avLst/>
          </a:prstGeom>
          <a:noFill/>
          <a:ln>
            <a:noFill/>
          </a:ln>
        </p:spPr>
      </p:pic>
      <p:pic>
        <p:nvPicPr>
          <p:cNvPr id="175" name="Google Shape;175;p25"/>
          <p:cNvPicPr preferRelativeResize="0"/>
          <p:nvPr/>
        </p:nvPicPr>
        <p:blipFill rotWithShape="1">
          <a:blip r:embed="rId4">
            <a:alphaModFix/>
          </a:blip>
          <a:srcRect l="67167" r="-700" b="51066"/>
          <a:stretch/>
        </p:blipFill>
        <p:spPr>
          <a:xfrm>
            <a:off x="6853475" y="1082750"/>
            <a:ext cx="2092201" cy="1373100"/>
          </a:xfrm>
          <a:prstGeom prst="rect">
            <a:avLst/>
          </a:prstGeom>
          <a:noFill/>
          <a:ln>
            <a:noFill/>
          </a:ln>
        </p:spPr>
      </p:pic>
      <p:sp>
        <p:nvSpPr>
          <p:cNvPr id="176" name="Google Shape;176;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of Social Video Verification</a:t>
            </a:r>
            <a:endParaRPr/>
          </a:p>
        </p:txBody>
      </p:sp>
      <p:sp>
        <p:nvSpPr>
          <p:cNvPr id="182" name="Google Shape;182;p26"/>
          <p:cNvSpPr txBox="1">
            <a:spLocks noGrp="1"/>
          </p:cNvSpPr>
          <p:nvPr>
            <p:ph type="body" idx="1"/>
          </p:nvPr>
        </p:nvSpPr>
        <p:spPr>
          <a:xfrm>
            <a:off x="311700" y="1152475"/>
            <a:ext cx="8520600" cy="12240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SzPts val="2700"/>
              <a:buAutoNum type="arabicPeriod"/>
            </a:pPr>
            <a:r>
              <a:rPr lang="en" sz="2700"/>
              <a:t>Fakes are more difficult to make.</a:t>
            </a:r>
            <a:endParaRPr sz="2700"/>
          </a:p>
          <a:p>
            <a:pPr marL="0" lvl="0" indent="0" algn="l" rtl="0">
              <a:spcBef>
                <a:spcPts val="1600"/>
              </a:spcBef>
              <a:spcAft>
                <a:spcPts val="0"/>
              </a:spcAft>
              <a:buNone/>
            </a:pPr>
            <a:endParaRPr sz="2700"/>
          </a:p>
          <a:p>
            <a:pPr marL="0" lvl="0" indent="0" algn="l" rtl="0">
              <a:spcBef>
                <a:spcPts val="1600"/>
              </a:spcBef>
              <a:spcAft>
                <a:spcPts val="1600"/>
              </a:spcAft>
              <a:buNone/>
            </a:pPr>
            <a:endParaRPr sz="2700"/>
          </a:p>
        </p:txBody>
      </p:sp>
      <p:sp>
        <p:nvSpPr>
          <p:cNvPr id="183" name="Google Shape;183;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of Social Video Verification</a:t>
            </a:r>
            <a:endParaRPr/>
          </a:p>
        </p:txBody>
      </p:sp>
      <p:sp>
        <p:nvSpPr>
          <p:cNvPr id="189" name="Google Shape;189;p27"/>
          <p:cNvSpPr txBox="1">
            <a:spLocks noGrp="1"/>
          </p:cNvSpPr>
          <p:nvPr>
            <p:ph type="body" idx="1"/>
          </p:nvPr>
        </p:nvSpPr>
        <p:spPr>
          <a:xfrm>
            <a:off x="311700" y="1152475"/>
            <a:ext cx="8520600" cy="12240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SzPts val="2700"/>
              <a:buAutoNum type="arabicPeriod"/>
            </a:pPr>
            <a:r>
              <a:rPr lang="en" sz="2700"/>
              <a:t>Fakes are more difficult to make.</a:t>
            </a:r>
            <a:endParaRPr sz="2700"/>
          </a:p>
          <a:p>
            <a:pPr marL="457200" lvl="0" indent="-400050" algn="l" rtl="0">
              <a:spcBef>
                <a:spcPts val="0"/>
              </a:spcBef>
              <a:spcAft>
                <a:spcPts val="0"/>
              </a:spcAft>
              <a:buSzPts val="2700"/>
              <a:buAutoNum type="arabicPeriod"/>
            </a:pPr>
            <a:r>
              <a:rPr lang="en" sz="2700"/>
              <a:t>Verify new videos against a crowd-signed video.</a:t>
            </a:r>
            <a:endParaRPr sz="2700"/>
          </a:p>
          <a:p>
            <a:pPr marL="0" lvl="0" indent="0" algn="l" rtl="0">
              <a:spcBef>
                <a:spcPts val="1600"/>
              </a:spcBef>
              <a:spcAft>
                <a:spcPts val="1600"/>
              </a:spcAft>
              <a:buNone/>
            </a:pPr>
            <a:endParaRPr sz="2700"/>
          </a:p>
        </p:txBody>
      </p:sp>
      <p:pic>
        <p:nvPicPr>
          <p:cNvPr id="190" name="Google Shape;190;p27"/>
          <p:cNvPicPr preferRelativeResize="0"/>
          <p:nvPr/>
        </p:nvPicPr>
        <p:blipFill rotWithShape="1">
          <a:blip r:embed="rId3">
            <a:alphaModFix/>
          </a:blip>
          <a:srcRect l="57986"/>
          <a:stretch/>
        </p:blipFill>
        <p:spPr>
          <a:xfrm>
            <a:off x="2765963" y="2712375"/>
            <a:ext cx="3612073" cy="2317226"/>
          </a:xfrm>
          <a:prstGeom prst="rect">
            <a:avLst/>
          </a:prstGeom>
          <a:noFill/>
          <a:ln>
            <a:noFill/>
          </a:ln>
        </p:spPr>
      </p:pic>
      <p:sp>
        <p:nvSpPr>
          <p:cNvPr id="191" name="Google Shape;191;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par>
                                <p:cTn id="8" presetID="10" presetClass="entr" presetSubtype="0" fill="hold" nodeType="withEffect">
                                  <p:stCondLst>
                                    <p:cond delay="0"/>
                                  </p:stCondLst>
                                  <p:childTnLst>
                                    <p:set>
                                      <p:cBhvr>
                                        <p:cTn id="9" dur="1" fill="hold">
                                          <p:stCondLst>
                                            <p:cond delay="0"/>
                                          </p:stCondLst>
                                        </p:cTn>
                                        <p:tgtEl>
                                          <p:spTgt spid="190"/>
                                        </p:tgtEl>
                                        <p:attrNameLst>
                                          <p:attrName>style.visibility</p:attrName>
                                        </p:attrNameLst>
                                      </p:cBhvr>
                                      <p:to>
                                        <p:strVal val="visible"/>
                                      </p:to>
                                    </p:set>
                                    <p:animEffect transition="in" filter="fade">
                                      <p:cBhvr>
                                        <p:cTn id="10" dur="1000"/>
                                        <p:tgtEl>
                                          <p:spTgt spid="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Benefits of Social Video Verification</a:t>
            </a:r>
            <a:endParaRPr/>
          </a:p>
        </p:txBody>
      </p:sp>
      <p:sp>
        <p:nvSpPr>
          <p:cNvPr id="197" name="Google Shape;197;p28"/>
          <p:cNvSpPr txBox="1">
            <a:spLocks noGrp="1"/>
          </p:cNvSpPr>
          <p:nvPr>
            <p:ph type="body" idx="1"/>
          </p:nvPr>
        </p:nvSpPr>
        <p:spPr>
          <a:xfrm>
            <a:off x="311700" y="1152475"/>
            <a:ext cx="8520600" cy="12240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SzPts val="2700"/>
              <a:buAutoNum type="arabicPeriod"/>
            </a:pPr>
            <a:r>
              <a:rPr lang="en" sz="2700"/>
              <a:t>Fakes are more difficult to make.</a:t>
            </a:r>
            <a:endParaRPr sz="2700"/>
          </a:p>
          <a:p>
            <a:pPr marL="457200" lvl="0" indent="-400050" algn="l" rtl="0">
              <a:spcBef>
                <a:spcPts val="0"/>
              </a:spcBef>
              <a:spcAft>
                <a:spcPts val="0"/>
              </a:spcAft>
              <a:buSzPts val="2700"/>
              <a:buAutoNum type="arabicPeriod"/>
            </a:pPr>
            <a:r>
              <a:rPr lang="en" sz="2700"/>
              <a:t>Verify new videos against a crowd-signed video.</a:t>
            </a:r>
            <a:endParaRPr sz="2700"/>
          </a:p>
          <a:p>
            <a:pPr marL="0" lvl="0" indent="0" algn="l" rtl="0">
              <a:spcBef>
                <a:spcPts val="1600"/>
              </a:spcBef>
              <a:spcAft>
                <a:spcPts val="1600"/>
              </a:spcAft>
              <a:buNone/>
            </a:pPr>
            <a:endParaRPr sz="2700"/>
          </a:p>
        </p:txBody>
      </p:sp>
      <p:sp>
        <p:nvSpPr>
          <p:cNvPr id="198" name="Google Shape;198;p28"/>
          <p:cNvSpPr txBox="1"/>
          <p:nvPr/>
        </p:nvSpPr>
        <p:spPr>
          <a:xfrm>
            <a:off x="310896" y="2104025"/>
            <a:ext cx="7107900" cy="684600"/>
          </a:xfrm>
          <a:prstGeom prst="rect">
            <a:avLst/>
          </a:prstGeom>
          <a:noFill/>
          <a:ln>
            <a:noFill/>
          </a:ln>
        </p:spPr>
        <p:txBody>
          <a:bodyPr spcFirstLastPara="1" wrap="square" lIns="91425" tIns="91425" rIns="91425" bIns="91425" anchor="t" anchorCtr="0">
            <a:noAutofit/>
          </a:bodyPr>
          <a:lstStyle/>
          <a:p>
            <a:pPr marL="457200" lvl="0" indent="-400050" algn="l" rtl="0">
              <a:lnSpc>
                <a:spcPct val="115000"/>
              </a:lnSpc>
              <a:spcBef>
                <a:spcPts val="0"/>
              </a:spcBef>
              <a:spcAft>
                <a:spcPts val="0"/>
              </a:spcAft>
              <a:buClr>
                <a:srgbClr val="666666"/>
              </a:buClr>
              <a:buSzPts val="2700"/>
              <a:buFont typeface="Source Sans Pro"/>
              <a:buAutoNum type="arabicPeriod" startAt="3"/>
            </a:pPr>
            <a:r>
              <a:rPr lang="en" sz="2700">
                <a:solidFill>
                  <a:srgbClr val="666666"/>
                </a:solidFill>
                <a:latin typeface="Source Sans Pro"/>
                <a:ea typeface="Source Sans Pro"/>
                <a:cs typeface="Source Sans Pro"/>
                <a:sym typeface="Source Sans Pro"/>
              </a:rPr>
              <a:t>No need for pre-existing trust.</a:t>
            </a:r>
            <a:endParaRPr/>
          </a:p>
        </p:txBody>
      </p:sp>
      <p:sp>
        <p:nvSpPr>
          <p:cNvPr id="199" name="Google Shape;199;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10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Consensus Computation Requirements</a:t>
            </a:r>
            <a:endParaRPr/>
          </a:p>
        </p:txBody>
      </p:sp>
      <p:sp>
        <p:nvSpPr>
          <p:cNvPr id="205" name="Google Shape;205;p29"/>
          <p:cNvSpPr txBox="1">
            <a:spLocks noGrp="1"/>
          </p:cNvSpPr>
          <p:nvPr>
            <p:ph type="body" idx="1"/>
          </p:nvPr>
        </p:nvSpPr>
        <p:spPr>
          <a:xfrm>
            <a:off x="310896" y="1152144"/>
            <a:ext cx="6972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Consensus metric must be:</a:t>
            </a:r>
            <a:endParaRPr sz="2700"/>
          </a:p>
          <a:p>
            <a:pPr marL="457200" lvl="0" indent="-400050" algn="l" rtl="0">
              <a:spcBef>
                <a:spcPts val="1600"/>
              </a:spcBef>
              <a:spcAft>
                <a:spcPts val="0"/>
              </a:spcAft>
              <a:buSzPts val="2700"/>
              <a:buChar char="●"/>
            </a:pPr>
            <a:r>
              <a:rPr lang="en" sz="2700"/>
              <a:t>Pose invariant </a:t>
            </a:r>
            <a:endParaRPr sz="2700"/>
          </a:p>
          <a:p>
            <a:pPr marL="457200" lvl="0" indent="-400050" algn="l" rtl="0">
              <a:spcBef>
                <a:spcPts val="0"/>
              </a:spcBef>
              <a:spcAft>
                <a:spcPts val="0"/>
              </a:spcAft>
              <a:buSzPts val="2700"/>
              <a:buChar char="●"/>
            </a:pPr>
            <a:r>
              <a:rPr lang="en" sz="2700"/>
              <a:t>Resistant to fakes</a:t>
            </a:r>
            <a:endParaRPr sz="2700"/>
          </a:p>
          <a:p>
            <a:pPr marL="457200" lvl="0" indent="-400050" algn="l" rtl="0">
              <a:spcBef>
                <a:spcPts val="0"/>
              </a:spcBef>
              <a:spcAft>
                <a:spcPts val="0"/>
              </a:spcAft>
              <a:buSzPts val="2700"/>
              <a:buChar char="●"/>
            </a:pPr>
            <a:r>
              <a:rPr lang="en" sz="2700"/>
              <a:t>Fast</a:t>
            </a:r>
            <a:endParaRPr sz="2700"/>
          </a:p>
          <a:p>
            <a:pPr marL="457200" lvl="0" indent="-400050" algn="l" rtl="0">
              <a:spcBef>
                <a:spcPts val="0"/>
              </a:spcBef>
              <a:spcAft>
                <a:spcPts val="0"/>
              </a:spcAft>
              <a:buSzPts val="2700"/>
              <a:buChar char="●"/>
            </a:pPr>
            <a:r>
              <a:rPr lang="en" sz="2700"/>
              <a:t>Data-efficient</a:t>
            </a:r>
            <a:endParaRPr sz="2700"/>
          </a:p>
        </p:txBody>
      </p:sp>
      <p:sp>
        <p:nvSpPr>
          <p:cNvPr id="206" name="Google Shape;206;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0"/>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12" name="Google Shape;212;p30"/>
          <p:cNvSpPr/>
          <p:nvPr/>
        </p:nvSpPr>
        <p:spPr>
          <a:xfrm>
            <a:off x="1858450" y="1550000"/>
            <a:ext cx="71559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1"/>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19" name="Google Shape;219;p31"/>
          <p:cNvSpPr/>
          <p:nvPr/>
        </p:nvSpPr>
        <p:spPr>
          <a:xfrm>
            <a:off x="3647500" y="1550000"/>
            <a:ext cx="53670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blip>
          <a:stretch>
            <a:fillRect/>
          </a:stretch>
        </p:blipFill>
        <p:spPr>
          <a:xfrm>
            <a:off x="2050025" y="811213"/>
            <a:ext cx="5043950" cy="3222975"/>
          </a:xfrm>
          <a:prstGeom prst="rect">
            <a:avLst/>
          </a:prstGeom>
          <a:noFill/>
          <a:ln>
            <a:noFill/>
          </a:ln>
        </p:spPr>
      </p:pic>
      <p:sp>
        <p:nvSpPr>
          <p:cNvPr id="66" name="Google Shape;66;p14"/>
          <p:cNvSpPr txBox="1"/>
          <p:nvPr/>
        </p:nvSpPr>
        <p:spPr>
          <a:xfrm>
            <a:off x="0" y="4772325"/>
            <a:ext cx="5716200" cy="37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solidFill>
                  <a:srgbClr val="666666"/>
                </a:solidFill>
                <a:latin typeface="Roboto"/>
                <a:ea typeface="Roboto"/>
                <a:cs typeface="Roboto"/>
                <a:sym typeface="Roboto"/>
              </a:rPr>
              <a:t>By Source (WP:NFCC#4), Fair use, https://en.wikipedia.org/w/index.php?curid=61555724</a:t>
            </a:r>
            <a:endParaRPr sz="1000">
              <a:solidFill>
                <a:srgbClr val="666666"/>
              </a:solidFill>
              <a:latin typeface="Roboto"/>
              <a:ea typeface="Roboto"/>
              <a:cs typeface="Roboto"/>
              <a:sym typeface="Roboto"/>
            </a:endParaRPr>
          </a:p>
        </p:txBody>
      </p:sp>
      <p:sp>
        <p:nvSpPr>
          <p:cNvPr id="67" name="Google Shape;67;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2"/>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26" name="Google Shape;226;p32"/>
          <p:cNvSpPr/>
          <p:nvPr/>
        </p:nvSpPr>
        <p:spPr>
          <a:xfrm>
            <a:off x="5451950" y="1550000"/>
            <a:ext cx="35625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3"/>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33" name="Google Shape;233;p33"/>
          <p:cNvSpPr/>
          <p:nvPr/>
        </p:nvSpPr>
        <p:spPr>
          <a:xfrm>
            <a:off x="7217875" y="1550000"/>
            <a:ext cx="17964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grpSp>
        <p:nvGrpSpPr>
          <p:cNvPr id="239" name="Google Shape;239;p34"/>
          <p:cNvGrpSpPr/>
          <p:nvPr/>
        </p:nvGrpSpPr>
        <p:grpSpPr>
          <a:xfrm>
            <a:off x="1783704" y="68593"/>
            <a:ext cx="5576590" cy="1648704"/>
            <a:chOff x="163950" y="1342725"/>
            <a:chExt cx="8850325" cy="2616575"/>
          </a:xfrm>
        </p:grpSpPr>
        <p:pic>
          <p:nvPicPr>
            <p:cNvPr id="240" name="Google Shape;240;p34"/>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41" name="Google Shape;241;p34"/>
            <p:cNvSpPr/>
            <p:nvPr/>
          </p:nvSpPr>
          <p:spPr>
            <a:xfrm>
              <a:off x="7217875" y="1550000"/>
              <a:ext cx="17964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2" name="Google Shape;242;p34"/>
          <p:cNvPicPr preferRelativeResize="0"/>
          <p:nvPr/>
        </p:nvPicPr>
        <p:blipFill>
          <a:blip r:embed="rId4">
            <a:alphaModFix/>
          </a:blip>
          <a:stretch>
            <a:fillRect/>
          </a:stretch>
        </p:blipFill>
        <p:spPr>
          <a:xfrm>
            <a:off x="139913" y="1485350"/>
            <a:ext cx="8864174" cy="3449575"/>
          </a:xfrm>
          <a:prstGeom prst="rect">
            <a:avLst/>
          </a:prstGeom>
          <a:noFill/>
          <a:ln>
            <a:noFill/>
          </a:ln>
        </p:spPr>
      </p:pic>
      <p:sp>
        <p:nvSpPr>
          <p:cNvPr id="243" name="Google Shape;243;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grpSp>
        <p:nvGrpSpPr>
          <p:cNvPr id="248" name="Google Shape;248;p35"/>
          <p:cNvGrpSpPr/>
          <p:nvPr/>
        </p:nvGrpSpPr>
        <p:grpSpPr>
          <a:xfrm>
            <a:off x="1783704" y="68593"/>
            <a:ext cx="5576590" cy="1648704"/>
            <a:chOff x="163950" y="1342725"/>
            <a:chExt cx="8850325" cy="2616575"/>
          </a:xfrm>
        </p:grpSpPr>
        <p:pic>
          <p:nvPicPr>
            <p:cNvPr id="249" name="Google Shape;249;p35"/>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50" name="Google Shape;250;p35"/>
            <p:cNvSpPr/>
            <p:nvPr/>
          </p:nvSpPr>
          <p:spPr>
            <a:xfrm>
              <a:off x="7217875" y="1550000"/>
              <a:ext cx="17964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1" name="Google Shape;251;p35"/>
          <p:cNvPicPr preferRelativeResize="0"/>
          <p:nvPr/>
        </p:nvPicPr>
        <p:blipFill>
          <a:blip r:embed="rId4">
            <a:alphaModFix/>
          </a:blip>
          <a:stretch>
            <a:fillRect/>
          </a:stretch>
        </p:blipFill>
        <p:spPr>
          <a:xfrm>
            <a:off x="137160" y="1481328"/>
            <a:ext cx="8860534" cy="3447288"/>
          </a:xfrm>
          <a:prstGeom prst="rect">
            <a:avLst/>
          </a:prstGeom>
          <a:noFill/>
          <a:ln>
            <a:noFill/>
          </a:ln>
        </p:spPr>
      </p:pic>
      <p:sp>
        <p:nvSpPr>
          <p:cNvPr id="252" name="Google Shape;252;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grpSp>
        <p:nvGrpSpPr>
          <p:cNvPr id="257" name="Google Shape;257;p36"/>
          <p:cNvGrpSpPr/>
          <p:nvPr/>
        </p:nvGrpSpPr>
        <p:grpSpPr>
          <a:xfrm>
            <a:off x="1783704" y="68593"/>
            <a:ext cx="5576590" cy="1648704"/>
            <a:chOff x="163950" y="1342725"/>
            <a:chExt cx="8850325" cy="2616575"/>
          </a:xfrm>
        </p:grpSpPr>
        <p:pic>
          <p:nvPicPr>
            <p:cNvPr id="258" name="Google Shape;258;p36"/>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59" name="Google Shape;259;p36"/>
            <p:cNvSpPr/>
            <p:nvPr/>
          </p:nvSpPr>
          <p:spPr>
            <a:xfrm>
              <a:off x="7217875" y="1550000"/>
              <a:ext cx="17964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0" name="Google Shape;260;p36"/>
          <p:cNvPicPr preferRelativeResize="0"/>
          <p:nvPr/>
        </p:nvPicPr>
        <p:blipFill>
          <a:blip r:embed="rId4">
            <a:alphaModFix/>
          </a:blip>
          <a:stretch>
            <a:fillRect/>
          </a:stretch>
        </p:blipFill>
        <p:spPr>
          <a:xfrm>
            <a:off x="137160" y="1481328"/>
            <a:ext cx="8860534" cy="3445764"/>
          </a:xfrm>
          <a:prstGeom prst="rect">
            <a:avLst/>
          </a:prstGeom>
          <a:noFill/>
          <a:ln>
            <a:noFill/>
          </a:ln>
        </p:spPr>
      </p:pic>
      <p:sp>
        <p:nvSpPr>
          <p:cNvPr id="261" name="Google Shape;261;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grpSp>
        <p:nvGrpSpPr>
          <p:cNvPr id="266" name="Google Shape;266;p37"/>
          <p:cNvGrpSpPr/>
          <p:nvPr/>
        </p:nvGrpSpPr>
        <p:grpSpPr>
          <a:xfrm>
            <a:off x="1783704" y="68593"/>
            <a:ext cx="5576590" cy="1648704"/>
            <a:chOff x="163950" y="1342725"/>
            <a:chExt cx="8850325" cy="2616575"/>
          </a:xfrm>
        </p:grpSpPr>
        <p:pic>
          <p:nvPicPr>
            <p:cNvPr id="267" name="Google Shape;267;p37"/>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68" name="Google Shape;268;p37"/>
            <p:cNvSpPr/>
            <p:nvPr/>
          </p:nvSpPr>
          <p:spPr>
            <a:xfrm>
              <a:off x="7217875" y="1550000"/>
              <a:ext cx="17964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69" name="Google Shape;269;p37"/>
          <p:cNvPicPr preferRelativeResize="0"/>
          <p:nvPr/>
        </p:nvPicPr>
        <p:blipFill>
          <a:blip r:embed="rId4">
            <a:alphaModFix/>
          </a:blip>
          <a:stretch>
            <a:fillRect/>
          </a:stretch>
        </p:blipFill>
        <p:spPr>
          <a:xfrm>
            <a:off x="137160" y="1481328"/>
            <a:ext cx="8860534" cy="3445764"/>
          </a:xfrm>
          <a:prstGeom prst="rect">
            <a:avLst/>
          </a:prstGeom>
          <a:noFill/>
          <a:ln>
            <a:noFill/>
          </a:ln>
        </p:spPr>
      </p:pic>
      <p:sp>
        <p:nvSpPr>
          <p:cNvPr id="270" name="Google Shape;270;p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grpSp>
        <p:nvGrpSpPr>
          <p:cNvPr id="275" name="Google Shape;275;p38"/>
          <p:cNvGrpSpPr/>
          <p:nvPr/>
        </p:nvGrpSpPr>
        <p:grpSpPr>
          <a:xfrm>
            <a:off x="1783704" y="68593"/>
            <a:ext cx="5576590" cy="1648704"/>
            <a:chOff x="163950" y="1342725"/>
            <a:chExt cx="8850325" cy="2616575"/>
          </a:xfrm>
        </p:grpSpPr>
        <p:pic>
          <p:nvPicPr>
            <p:cNvPr id="276" name="Google Shape;276;p38"/>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77" name="Google Shape;277;p38"/>
            <p:cNvSpPr/>
            <p:nvPr/>
          </p:nvSpPr>
          <p:spPr>
            <a:xfrm>
              <a:off x="7217875" y="1550000"/>
              <a:ext cx="17964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8" name="Google Shape;278;p38"/>
          <p:cNvPicPr preferRelativeResize="0"/>
          <p:nvPr/>
        </p:nvPicPr>
        <p:blipFill>
          <a:blip r:embed="rId4">
            <a:alphaModFix/>
          </a:blip>
          <a:stretch>
            <a:fillRect/>
          </a:stretch>
        </p:blipFill>
        <p:spPr>
          <a:xfrm>
            <a:off x="137160" y="1481328"/>
            <a:ext cx="8860534" cy="3445764"/>
          </a:xfrm>
          <a:prstGeom prst="rect">
            <a:avLst/>
          </a:prstGeom>
          <a:noFill/>
          <a:ln>
            <a:noFill/>
          </a:ln>
        </p:spPr>
      </p:pic>
      <p:sp>
        <p:nvSpPr>
          <p:cNvPr id="279" name="Google Shape;279;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grpSp>
        <p:nvGrpSpPr>
          <p:cNvPr id="284" name="Google Shape;284;p39"/>
          <p:cNvGrpSpPr/>
          <p:nvPr/>
        </p:nvGrpSpPr>
        <p:grpSpPr>
          <a:xfrm>
            <a:off x="1783704" y="68593"/>
            <a:ext cx="5576590" cy="1648704"/>
            <a:chOff x="163950" y="1342725"/>
            <a:chExt cx="8850325" cy="2616575"/>
          </a:xfrm>
        </p:grpSpPr>
        <p:pic>
          <p:nvPicPr>
            <p:cNvPr id="285" name="Google Shape;285;p39"/>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86" name="Google Shape;286;p39"/>
            <p:cNvSpPr/>
            <p:nvPr/>
          </p:nvSpPr>
          <p:spPr>
            <a:xfrm>
              <a:off x="7217875" y="1550000"/>
              <a:ext cx="1796400" cy="2105100"/>
            </a:xfrm>
            <a:prstGeom prst="rect">
              <a:avLst/>
            </a:prstGeom>
            <a:solidFill>
              <a:srgbClr val="FFFFFF">
                <a:alpha val="69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87" name="Google Shape;287;p39"/>
          <p:cNvPicPr preferRelativeResize="0"/>
          <p:nvPr/>
        </p:nvPicPr>
        <p:blipFill>
          <a:blip r:embed="rId4">
            <a:alphaModFix/>
          </a:blip>
          <a:stretch>
            <a:fillRect/>
          </a:stretch>
        </p:blipFill>
        <p:spPr>
          <a:xfrm>
            <a:off x="137160" y="1481328"/>
            <a:ext cx="8860534" cy="3445764"/>
          </a:xfrm>
          <a:prstGeom prst="rect">
            <a:avLst/>
          </a:prstGeom>
          <a:noFill/>
          <a:ln>
            <a:noFill/>
          </a:ln>
        </p:spPr>
      </p:pic>
      <p:sp>
        <p:nvSpPr>
          <p:cNvPr id="288" name="Google Shape;288;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40"/>
          <p:cNvPicPr preferRelativeResize="0"/>
          <p:nvPr/>
        </p:nvPicPr>
        <p:blipFill rotWithShape="1">
          <a:blip r:embed="rId3">
            <a:alphaModFix/>
          </a:blip>
          <a:srcRect r="11150" b="-2870"/>
          <a:stretch/>
        </p:blipFill>
        <p:spPr>
          <a:xfrm>
            <a:off x="163950" y="1342725"/>
            <a:ext cx="8816102" cy="2616575"/>
          </a:xfrm>
          <a:prstGeom prst="rect">
            <a:avLst/>
          </a:prstGeom>
          <a:noFill/>
          <a:ln>
            <a:noFill/>
          </a:ln>
        </p:spPr>
      </p:pic>
      <p:sp>
        <p:nvSpPr>
          <p:cNvPr id="294" name="Google Shape;294;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1"/>
          <p:cNvPicPr preferRelativeResize="0"/>
          <p:nvPr/>
        </p:nvPicPr>
        <p:blipFill rotWithShape="1">
          <a:blip r:embed="rId3">
            <a:alphaModFix/>
          </a:blip>
          <a:srcRect r="11150" b="-2870"/>
          <a:stretch/>
        </p:blipFill>
        <p:spPr>
          <a:xfrm>
            <a:off x="1783080" y="73152"/>
            <a:ext cx="5577841" cy="1654759"/>
          </a:xfrm>
          <a:prstGeom prst="rect">
            <a:avLst/>
          </a:prstGeom>
          <a:noFill/>
          <a:ln>
            <a:noFill/>
          </a:ln>
        </p:spPr>
      </p:pic>
      <p:sp>
        <p:nvSpPr>
          <p:cNvPr id="300" name="Google Shape;300;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pic>
        <p:nvPicPr>
          <p:cNvPr id="301" name="Google Shape;301;p41"/>
          <p:cNvPicPr preferRelativeResize="0"/>
          <p:nvPr/>
        </p:nvPicPr>
        <p:blipFill rotWithShape="1">
          <a:blip r:embed="rId4">
            <a:alphaModFix/>
          </a:blip>
          <a:srcRect r="69370"/>
          <a:stretch/>
        </p:blipFill>
        <p:spPr>
          <a:xfrm>
            <a:off x="152400" y="1701000"/>
            <a:ext cx="2710251" cy="3063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323100" y="152400"/>
            <a:ext cx="4193200" cy="4193200"/>
          </a:xfrm>
          <a:prstGeom prst="rect">
            <a:avLst/>
          </a:prstGeom>
          <a:noFill/>
          <a:ln>
            <a:noFill/>
          </a:ln>
        </p:spPr>
      </p:pic>
      <p:pic>
        <p:nvPicPr>
          <p:cNvPr id="73" name="Google Shape;73;p15"/>
          <p:cNvPicPr preferRelativeResize="0"/>
          <p:nvPr/>
        </p:nvPicPr>
        <p:blipFill>
          <a:blip r:embed="rId4">
            <a:alphaModFix/>
          </a:blip>
          <a:stretch>
            <a:fillRect/>
          </a:stretch>
        </p:blipFill>
        <p:spPr>
          <a:xfrm>
            <a:off x="4627700" y="152400"/>
            <a:ext cx="4193200" cy="4193200"/>
          </a:xfrm>
          <a:prstGeom prst="rect">
            <a:avLst/>
          </a:prstGeom>
          <a:noFill/>
          <a:ln>
            <a:noFill/>
          </a:ln>
        </p:spPr>
      </p:pic>
      <p:sp>
        <p:nvSpPr>
          <p:cNvPr id="74" name="Google Shape;74;p15"/>
          <p:cNvSpPr txBox="1"/>
          <p:nvPr/>
        </p:nvSpPr>
        <p:spPr>
          <a:xfrm>
            <a:off x="0" y="4534500"/>
            <a:ext cx="8769900" cy="60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000">
                <a:solidFill>
                  <a:srgbClr val="666666"/>
                </a:solidFill>
                <a:latin typeface="Roboto"/>
                <a:ea typeface="Roboto"/>
                <a:cs typeface="Roboto"/>
                <a:sym typeface="Roboto"/>
              </a:rPr>
              <a:t>Left: Still from Spielberg, Raiders of the Lost Ark.  Right: Still from "Nic Cage is the new Indiana JONES (confirmed) (deepfakes)" YouTube, uploaded by  Nick Cage DeepFakes, https://www.youtube.com/watch?v=v0zFR0ElRd4.</a:t>
            </a:r>
            <a:endParaRPr sz="1000">
              <a:solidFill>
                <a:srgbClr val="666666"/>
              </a:solidFill>
              <a:latin typeface="Roboto"/>
              <a:ea typeface="Roboto"/>
              <a:cs typeface="Roboto"/>
              <a:sym typeface="Roboto"/>
            </a:endParaRPr>
          </a:p>
        </p:txBody>
      </p:sp>
      <p:sp>
        <p:nvSpPr>
          <p:cNvPr id="75" name="Google Shape;75;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2"/>
          <p:cNvPicPr preferRelativeResize="0"/>
          <p:nvPr/>
        </p:nvPicPr>
        <p:blipFill rotWithShape="1">
          <a:blip r:embed="rId3">
            <a:alphaModFix/>
          </a:blip>
          <a:srcRect r="11150" b="-2870"/>
          <a:stretch/>
        </p:blipFill>
        <p:spPr>
          <a:xfrm>
            <a:off x="1783080" y="73152"/>
            <a:ext cx="5577841" cy="1654759"/>
          </a:xfrm>
          <a:prstGeom prst="rect">
            <a:avLst/>
          </a:prstGeom>
          <a:noFill/>
          <a:ln>
            <a:noFill/>
          </a:ln>
        </p:spPr>
      </p:pic>
      <p:sp>
        <p:nvSpPr>
          <p:cNvPr id="307" name="Google Shape;307;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308" name="Google Shape;308;p42"/>
          <p:cNvPicPr preferRelativeResize="0"/>
          <p:nvPr/>
        </p:nvPicPr>
        <p:blipFill rotWithShape="1">
          <a:blip r:embed="rId4">
            <a:alphaModFix/>
          </a:blip>
          <a:srcRect r="38574"/>
          <a:stretch/>
        </p:blipFill>
        <p:spPr>
          <a:xfrm>
            <a:off x="152400" y="1701000"/>
            <a:ext cx="5435174" cy="30631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3"/>
          <p:cNvPicPr preferRelativeResize="0"/>
          <p:nvPr/>
        </p:nvPicPr>
        <p:blipFill rotWithShape="1">
          <a:blip r:embed="rId3">
            <a:alphaModFix/>
          </a:blip>
          <a:srcRect r="11150" b="-2870"/>
          <a:stretch/>
        </p:blipFill>
        <p:spPr>
          <a:xfrm>
            <a:off x="1783080" y="73152"/>
            <a:ext cx="5577841" cy="1654759"/>
          </a:xfrm>
          <a:prstGeom prst="rect">
            <a:avLst/>
          </a:prstGeom>
          <a:noFill/>
          <a:ln>
            <a:noFill/>
          </a:ln>
        </p:spPr>
      </p:pic>
      <p:sp>
        <p:nvSpPr>
          <p:cNvPr id="314" name="Google Shape;314;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pic>
        <p:nvPicPr>
          <p:cNvPr id="315" name="Google Shape;315;p43"/>
          <p:cNvPicPr preferRelativeResize="0"/>
          <p:nvPr/>
        </p:nvPicPr>
        <p:blipFill>
          <a:blip r:embed="rId4">
            <a:alphaModFix/>
          </a:blip>
          <a:stretch>
            <a:fillRect/>
          </a:stretch>
        </p:blipFill>
        <p:spPr>
          <a:xfrm>
            <a:off x="152400" y="1700993"/>
            <a:ext cx="8848224" cy="30631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4"/>
          <p:cNvSpPr/>
          <p:nvPr/>
        </p:nvSpPr>
        <p:spPr>
          <a:xfrm>
            <a:off x="-89525" y="-40700"/>
            <a:ext cx="9294000" cy="52329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000000"/>
              </a:highlight>
            </a:endParaRPr>
          </a:p>
        </p:txBody>
      </p:sp>
      <p:sp>
        <p:nvSpPr>
          <p:cNvPr id="321" name="Google Shape;321;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grpSp>
        <p:nvGrpSpPr>
          <p:cNvPr id="322" name="Google Shape;322;p44"/>
          <p:cNvGrpSpPr/>
          <p:nvPr/>
        </p:nvGrpSpPr>
        <p:grpSpPr>
          <a:xfrm>
            <a:off x="-90350" y="-2241"/>
            <a:ext cx="9238339" cy="5145740"/>
            <a:chOff x="-90350" y="-2241"/>
            <a:chExt cx="9238339" cy="5145740"/>
          </a:xfrm>
        </p:grpSpPr>
        <p:pic>
          <p:nvPicPr>
            <p:cNvPr id="323" name="Google Shape;323;p44"/>
            <p:cNvPicPr preferRelativeResize="0"/>
            <p:nvPr/>
          </p:nvPicPr>
          <p:blipFill>
            <a:blip r:embed="rId3">
              <a:alphaModFix/>
            </a:blip>
            <a:stretch>
              <a:fillRect/>
            </a:stretch>
          </p:blipFill>
          <p:spPr>
            <a:xfrm>
              <a:off x="-82367" y="3383075"/>
              <a:ext cx="3129691" cy="1760424"/>
            </a:xfrm>
            <a:prstGeom prst="rect">
              <a:avLst/>
            </a:prstGeom>
            <a:noFill/>
            <a:ln>
              <a:noFill/>
            </a:ln>
          </p:spPr>
        </p:pic>
        <p:pic>
          <p:nvPicPr>
            <p:cNvPr id="324" name="Google Shape;324;p44"/>
            <p:cNvPicPr preferRelativeResize="0"/>
            <p:nvPr/>
          </p:nvPicPr>
          <p:blipFill rotWithShape="1">
            <a:blip r:embed="rId4">
              <a:alphaModFix/>
            </a:blip>
            <a:srcRect l="-1091" t="1826"/>
            <a:stretch/>
          </p:blipFill>
          <p:spPr>
            <a:xfrm>
              <a:off x="-90350" y="13675"/>
              <a:ext cx="3129701" cy="1709600"/>
            </a:xfrm>
            <a:prstGeom prst="rect">
              <a:avLst/>
            </a:prstGeom>
            <a:noFill/>
            <a:ln>
              <a:noFill/>
            </a:ln>
          </p:spPr>
        </p:pic>
        <p:pic>
          <p:nvPicPr>
            <p:cNvPr id="325" name="Google Shape;325;p44"/>
            <p:cNvPicPr preferRelativeResize="0"/>
            <p:nvPr/>
          </p:nvPicPr>
          <p:blipFill>
            <a:blip r:embed="rId5">
              <a:alphaModFix/>
            </a:blip>
            <a:stretch>
              <a:fillRect/>
            </a:stretch>
          </p:blipFill>
          <p:spPr>
            <a:xfrm>
              <a:off x="6056142" y="0"/>
              <a:ext cx="3087859" cy="1736926"/>
            </a:xfrm>
            <a:prstGeom prst="rect">
              <a:avLst/>
            </a:prstGeom>
            <a:noFill/>
            <a:ln>
              <a:noFill/>
            </a:ln>
          </p:spPr>
        </p:pic>
        <p:pic>
          <p:nvPicPr>
            <p:cNvPr id="326" name="Google Shape;326;p44"/>
            <p:cNvPicPr preferRelativeResize="0"/>
            <p:nvPr/>
          </p:nvPicPr>
          <p:blipFill>
            <a:blip r:embed="rId6">
              <a:alphaModFix/>
            </a:blip>
            <a:stretch>
              <a:fillRect/>
            </a:stretch>
          </p:blipFill>
          <p:spPr>
            <a:xfrm>
              <a:off x="3024100" y="-2241"/>
              <a:ext cx="3095798" cy="1741403"/>
            </a:xfrm>
            <a:prstGeom prst="rect">
              <a:avLst/>
            </a:prstGeom>
            <a:noFill/>
            <a:ln>
              <a:noFill/>
            </a:ln>
          </p:spPr>
        </p:pic>
        <p:pic>
          <p:nvPicPr>
            <p:cNvPr id="327" name="Google Shape;327;p44"/>
            <p:cNvPicPr preferRelativeResize="0"/>
            <p:nvPr/>
          </p:nvPicPr>
          <p:blipFill rotWithShape="1">
            <a:blip r:embed="rId7">
              <a:alphaModFix/>
            </a:blip>
            <a:srcRect l="5195"/>
            <a:stretch/>
          </p:blipFill>
          <p:spPr>
            <a:xfrm>
              <a:off x="-48500" y="1582700"/>
              <a:ext cx="3087850" cy="1832125"/>
            </a:xfrm>
            <a:prstGeom prst="rect">
              <a:avLst/>
            </a:prstGeom>
            <a:noFill/>
            <a:ln>
              <a:noFill/>
            </a:ln>
          </p:spPr>
        </p:pic>
        <p:pic>
          <p:nvPicPr>
            <p:cNvPr id="328" name="Google Shape;328;p44"/>
            <p:cNvPicPr preferRelativeResize="0"/>
            <p:nvPr/>
          </p:nvPicPr>
          <p:blipFill>
            <a:blip r:embed="rId8">
              <a:alphaModFix/>
            </a:blip>
            <a:stretch>
              <a:fillRect/>
            </a:stretch>
          </p:blipFill>
          <p:spPr>
            <a:xfrm>
              <a:off x="3039350" y="3402366"/>
              <a:ext cx="3087850" cy="1736910"/>
            </a:xfrm>
            <a:prstGeom prst="rect">
              <a:avLst/>
            </a:prstGeom>
            <a:noFill/>
            <a:ln>
              <a:noFill/>
            </a:ln>
          </p:spPr>
        </p:pic>
        <p:pic>
          <p:nvPicPr>
            <p:cNvPr id="329" name="Google Shape;329;p44"/>
            <p:cNvPicPr preferRelativeResize="0"/>
            <p:nvPr/>
          </p:nvPicPr>
          <p:blipFill>
            <a:blip r:embed="rId9">
              <a:alphaModFix/>
            </a:blip>
            <a:stretch>
              <a:fillRect/>
            </a:stretch>
          </p:blipFill>
          <p:spPr>
            <a:xfrm>
              <a:off x="3024088" y="1705188"/>
              <a:ext cx="3039317" cy="1709624"/>
            </a:xfrm>
            <a:prstGeom prst="rect">
              <a:avLst/>
            </a:prstGeom>
            <a:noFill/>
            <a:ln>
              <a:noFill/>
            </a:ln>
          </p:spPr>
        </p:pic>
        <p:pic>
          <p:nvPicPr>
            <p:cNvPr id="330" name="Google Shape;330;p44"/>
            <p:cNvPicPr preferRelativeResize="0"/>
            <p:nvPr/>
          </p:nvPicPr>
          <p:blipFill>
            <a:blip r:embed="rId10">
              <a:alphaModFix/>
            </a:blip>
            <a:stretch>
              <a:fillRect/>
            </a:stretch>
          </p:blipFill>
          <p:spPr>
            <a:xfrm>
              <a:off x="6052172" y="3400125"/>
              <a:ext cx="3095818" cy="1741400"/>
            </a:xfrm>
            <a:prstGeom prst="rect">
              <a:avLst/>
            </a:prstGeom>
            <a:noFill/>
            <a:ln>
              <a:noFill/>
            </a:ln>
          </p:spPr>
        </p:pic>
        <p:pic>
          <p:nvPicPr>
            <p:cNvPr id="331" name="Google Shape;331;p44"/>
            <p:cNvPicPr preferRelativeResize="0"/>
            <p:nvPr/>
          </p:nvPicPr>
          <p:blipFill>
            <a:blip r:embed="rId11">
              <a:alphaModFix/>
            </a:blip>
            <a:stretch>
              <a:fillRect/>
            </a:stretch>
          </p:blipFill>
          <p:spPr>
            <a:xfrm>
              <a:off x="6048175" y="1702354"/>
              <a:ext cx="3095827" cy="1741395"/>
            </a:xfrm>
            <a:prstGeom prst="rect">
              <a:avLst/>
            </a:prstGeom>
            <a:noFill/>
            <a:ln>
              <a:noFill/>
            </a:ln>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Fake creation via LipGAN </a:t>
            </a:r>
            <a:endParaRPr/>
          </a:p>
        </p:txBody>
      </p:sp>
      <p:sp>
        <p:nvSpPr>
          <p:cNvPr id="337" name="Google Shape;337;p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338" name="Google Shape;338;p45"/>
          <p:cNvSpPr txBox="1"/>
          <p:nvPr/>
        </p:nvSpPr>
        <p:spPr>
          <a:xfrm>
            <a:off x="70175" y="4688750"/>
            <a:ext cx="40416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66666"/>
                </a:solidFill>
                <a:latin typeface="Roboto"/>
                <a:ea typeface="Roboto"/>
                <a:cs typeface="Roboto"/>
                <a:sym typeface="Roboto"/>
              </a:rPr>
              <a:t>LipGAN by Prajwal K R, et. al., ACM, 2019.</a:t>
            </a:r>
            <a:endParaRPr>
              <a:solidFill>
                <a:srgbClr val="666666"/>
              </a:solidFill>
              <a:latin typeface="Roboto"/>
              <a:ea typeface="Roboto"/>
              <a:cs typeface="Roboto"/>
              <a:sym typeface="Roboto"/>
            </a:endParaRPr>
          </a:p>
        </p:txBody>
      </p:sp>
      <p:pic>
        <p:nvPicPr>
          <p:cNvPr id="339" name="Google Shape;339;p45"/>
          <p:cNvPicPr preferRelativeResize="0"/>
          <p:nvPr/>
        </p:nvPicPr>
        <p:blipFill>
          <a:blip r:embed="rId3">
            <a:alphaModFix/>
          </a:blip>
          <a:stretch>
            <a:fillRect/>
          </a:stretch>
        </p:blipFill>
        <p:spPr>
          <a:xfrm>
            <a:off x="4532376" y="1563624"/>
            <a:ext cx="4572000" cy="2557481"/>
          </a:xfrm>
          <a:prstGeom prst="rect">
            <a:avLst/>
          </a:prstGeom>
          <a:noFill/>
          <a:ln>
            <a:noFill/>
          </a:ln>
        </p:spPr>
      </p:pic>
      <p:pic>
        <p:nvPicPr>
          <p:cNvPr id="340" name="Google Shape;340;p45"/>
          <p:cNvPicPr preferRelativeResize="0"/>
          <p:nvPr/>
        </p:nvPicPr>
        <p:blipFill>
          <a:blip r:embed="rId4">
            <a:alphaModFix/>
          </a:blip>
          <a:stretch>
            <a:fillRect/>
          </a:stretch>
        </p:blipFill>
        <p:spPr>
          <a:xfrm>
            <a:off x="36576" y="1558706"/>
            <a:ext cx="4588387" cy="256032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Deepfake Detection</a:t>
            </a:r>
            <a:endParaRPr/>
          </a:p>
        </p:txBody>
      </p:sp>
      <p:sp>
        <p:nvSpPr>
          <p:cNvPr id="346" name="Google Shape;346;p46"/>
          <p:cNvSpPr txBox="1">
            <a:spLocks noGrp="1"/>
          </p:cNvSpPr>
          <p:nvPr>
            <p:ph type="body" idx="1"/>
          </p:nvPr>
        </p:nvSpPr>
        <p:spPr>
          <a:xfrm>
            <a:off x="311700" y="1457275"/>
            <a:ext cx="31881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Video Inputs: </a:t>
            </a:r>
            <a:endParaRPr sz="2700"/>
          </a:p>
          <a:p>
            <a:pPr marL="457200" lvl="0" indent="-400050" algn="l" rtl="0">
              <a:spcBef>
                <a:spcPts val="1600"/>
              </a:spcBef>
              <a:spcAft>
                <a:spcPts val="0"/>
              </a:spcAft>
              <a:buSzPts val="2700"/>
              <a:buChar char="●"/>
            </a:pPr>
            <a:r>
              <a:rPr lang="en" sz="2700"/>
              <a:t>{6 Real, 0 Fake}</a:t>
            </a:r>
            <a:endParaRPr sz="2700"/>
          </a:p>
          <a:p>
            <a:pPr marL="457200" lvl="0" indent="-400050" algn="l" rtl="0">
              <a:spcBef>
                <a:spcPts val="0"/>
              </a:spcBef>
              <a:spcAft>
                <a:spcPts val="0"/>
              </a:spcAft>
              <a:buSzPts val="2700"/>
              <a:buChar char="●"/>
            </a:pPr>
            <a:r>
              <a:rPr lang="en" sz="2700"/>
              <a:t>{5 Real, 1 Fake}</a:t>
            </a:r>
            <a:endParaRPr sz="2700"/>
          </a:p>
          <a:p>
            <a:pPr marL="457200" lvl="0" indent="-400050" algn="l" rtl="0">
              <a:spcBef>
                <a:spcPts val="0"/>
              </a:spcBef>
              <a:spcAft>
                <a:spcPts val="0"/>
              </a:spcAft>
              <a:buSzPts val="2700"/>
              <a:buChar char="●"/>
            </a:pPr>
            <a:r>
              <a:rPr lang="en" sz="2700"/>
              <a:t>{4 Real, 2 Fakes}</a:t>
            </a:r>
            <a:endParaRPr sz="2700"/>
          </a:p>
          <a:p>
            <a:pPr marL="457200" lvl="0" indent="-400050" algn="l" rtl="0">
              <a:spcBef>
                <a:spcPts val="0"/>
              </a:spcBef>
              <a:spcAft>
                <a:spcPts val="0"/>
              </a:spcAft>
              <a:buSzPts val="2700"/>
              <a:buChar char="●"/>
            </a:pPr>
            <a:r>
              <a:rPr lang="en" sz="2700"/>
              <a:t>{3 Real, 3 Fakes}</a:t>
            </a:r>
            <a:endParaRPr sz="2700"/>
          </a:p>
          <a:p>
            <a:pPr marL="0" lvl="0" indent="0" algn="l" rtl="0">
              <a:spcBef>
                <a:spcPts val="1600"/>
              </a:spcBef>
              <a:spcAft>
                <a:spcPts val="0"/>
              </a:spcAft>
              <a:buNone/>
            </a:pPr>
            <a:endParaRPr sz="2700"/>
          </a:p>
          <a:p>
            <a:pPr marL="0" lvl="0" indent="0" algn="l" rtl="0">
              <a:spcBef>
                <a:spcPts val="1600"/>
              </a:spcBef>
              <a:spcAft>
                <a:spcPts val="0"/>
              </a:spcAft>
              <a:buNone/>
            </a:pPr>
            <a:endParaRPr sz="2700"/>
          </a:p>
          <a:p>
            <a:pPr marL="0" lvl="0" indent="0" algn="l" rtl="0">
              <a:spcBef>
                <a:spcPts val="1600"/>
              </a:spcBef>
              <a:spcAft>
                <a:spcPts val="1600"/>
              </a:spcAft>
              <a:buNone/>
            </a:pPr>
            <a:endParaRPr sz="2700"/>
          </a:p>
        </p:txBody>
      </p:sp>
      <p:sp>
        <p:nvSpPr>
          <p:cNvPr id="347" name="Google Shape;347;p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348" name="Google Shape;348;p46"/>
          <p:cNvSpPr/>
          <p:nvPr/>
        </p:nvSpPr>
        <p:spPr>
          <a:xfrm>
            <a:off x="4365700" y="2231175"/>
            <a:ext cx="1380000" cy="10095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6"/>
          <p:cNvSpPr/>
          <p:nvPr/>
        </p:nvSpPr>
        <p:spPr>
          <a:xfrm>
            <a:off x="5737300" y="2231175"/>
            <a:ext cx="1380000" cy="10095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6"/>
          <p:cNvSpPr/>
          <p:nvPr/>
        </p:nvSpPr>
        <p:spPr>
          <a:xfrm>
            <a:off x="7108900" y="2231175"/>
            <a:ext cx="1380000" cy="1009500"/>
          </a:xfrm>
          <a:prstGeom prst="rect">
            <a:avLst/>
          </a:prstGeom>
          <a:solidFill>
            <a:srgbClr val="E0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6"/>
          <p:cNvSpPr txBox="1"/>
          <p:nvPr/>
        </p:nvSpPr>
        <p:spPr>
          <a:xfrm>
            <a:off x="4345900" y="1457275"/>
            <a:ext cx="3000000" cy="5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700">
                <a:solidFill>
                  <a:srgbClr val="666666"/>
                </a:solidFill>
                <a:latin typeface="Source Sans Pro"/>
                <a:ea typeface="Source Sans Pro"/>
                <a:cs typeface="Source Sans Pro"/>
                <a:sym typeface="Source Sans Pro"/>
              </a:rPr>
              <a:t>Each fake:</a:t>
            </a:r>
            <a:endParaRPr sz="2700"/>
          </a:p>
        </p:txBody>
      </p:sp>
      <p:sp>
        <p:nvSpPr>
          <p:cNvPr id="352" name="Google Shape;352;p46"/>
          <p:cNvSpPr txBox="1"/>
          <p:nvPr/>
        </p:nvSpPr>
        <p:spPr>
          <a:xfrm>
            <a:off x="4532950" y="2343050"/>
            <a:ext cx="1045500" cy="7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Source Sans Pro"/>
                <a:ea typeface="Source Sans Pro"/>
                <a:cs typeface="Source Sans Pro"/>
                <a:sym typeface="Source Sans Pro"/>
              </a:rPr>
              <a:t>LipGAN Output</a:t>
            </a:r>
            <a:endParaRPr sz="2100">
              <a:solidFill>
                <a:srgbClr val="FFFFFF"/>
              </a:solidFill>
              <a:latin typeface="Source Sans Pro"/>
              <a:ea typeface="Source Sans Pro"/>
              <a:cs typeface="Source Sans Pro"/>
              <a:sym typeface="Source Sans Pro"/>
            </a:endParaRPr>
          </a:p>
        </p:txBody>
      </p:sp>
      <p:sp>
        <p:nvSpPr>
          <p:cNvPr id="353" name="Google Shape;353;p46"/>
          <p:cNvSpPr txBox="1"/>
          <p:nvPr/>
        </p:nvSpPr>
        <p:spPr>
          <a:xfrm>
            <a:off x="7276150" y="2343050"/>
            <a:ext cx="1045500" cy="7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Source Sans Pro"/>
                <a:ea typeface="Source Sans Pro"/>
                <a:cs typeface="Source Sans Pro"/>
                <a:sym typeface="Source Sans Pro"/>
              </a:rPr>
              <a:t>LipGAN Output</a:t>
            </a:r>
            <a:endParaRPr sz="2100">
              <a:solidFill>
                <a:srgbClr val="FFFFFF"/>
              </a:solidFill>
              <a:latin typeface="Source Sans Pro"/>
              <a:ea typeface="Source Sans Pro"/>
              <a:cs typeface="Source Sans Pro"/>
              <a:sym typeface="Source Sans Pro"/>
            </a:endParaRPr>
          </a:p>
        </p:txBody>
      </p:sp>
      <p:sp>
        <p:nvSpPr>
          <p:cNvPr id="354" name="Google Shape;354;p46"/>
          <p:cNvSpPr txBox="1"/>
          <p:nvPr/>
        </p:nvSpPr>
        <p:spPr>
          <a:xfrm>
            <a:off x="4365700" y="3374375"/>
            <a:ext cx="4132200" cy="623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600">
                <a:solidFill>
                  <a:srgbClr val="666666"/>
                </a:solidFill>
                <a:latin typeface="Source Sans Pro"/>
                <a:ea typeface="Source Sans Pro"/>
                <a:cs typeface="Source Sans Pro"/>
                <a:sym typeface="Source Sans Pro"/>
              </a:rPr>
              <a:t> </a:t>
            </a:r>
            <a:endParaRPr>
              <a:solidFill>
                <a:srgbClr val="666666"/>
              </a:solidFill>
            </a:endParaRPr>
          </a:p>
        </p:txBody>
      </p:sp>
      <p:cxnSp>
        <p:nvCxnSpPr>
          <p:cNvPr id="355" name="Google Shape;355;p46"/>
          <p:cNvCxnSpPr>
            <a:endCxn id="354" idx="3"/>
          </p:cNvCxnSpPr>
          <p:nvPr/>
        </p:nvCxnSpPr>
        <p:spPr>
          <a:xfrm rot="10800000" flipH="1">
            <a:off x="5193700" y="3686075"/>
            <a:ext cx="3304200" cy="300"/>
          </a:xfrm>
          <a:prstGeom prst="straightConnector1">
            <a:avLst/>
          </a:prstGeom>
          <a:noFill/>
          <a:ln w="9525" cap="flat" cmpd="sng">
            <a:solidFill>
              <a:srgbClr val="666666"/>
            </a:solidFill>
            <a:prstDash val="solid"/>
            <a:round/>
            <a:headEnd type="none" w="med" len="med"/>
            <a:tailEnd type="triangle" w="med" len="med"/>
          </a:ln>
        </p:spPr>
      </p:cxnSp>
      <p:sp>
        <p:nvSpPr>
          <p:cNvPr id="356" name="Google Shape;356;p46"/>
          <p:cNvSpPr txBox="1"/>
          <p:nvPr/>
        </p:nvSpPr>
        <p:spPr>
          <a:xfrm>
            <a:off x="4385825" y="3398525"/>
            <a:ext cx="988200" cy="5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600">
                <a:solidFill>
                  <a:srgbClr val="666666"/>
                </a:solidFill>
                <a:latin typeface="Source Sans Pro"/>
                <a:ea typeface="Source Sans Pro"/>
                <a:cs typeface="Source Sans Pro"/>
                <a:sym typeface="Source Sans Pro"/>
              </a:rPr>
              <a:t>time</a:t>
            </a:r>
            <a:endParaRPr/>
          </a:p>
        </p:txBody>
      </p:sp>
      <p:sp>
        <p:nvSpPr>
          <p:cNvPr id="357" name="Google Shape;357;p46"/>
          <p:cNvSpPr txBox="1"/>
          <p:nvPr/>
        </p:nvSpPr>
        <p:spPr>
          <a:xfrm>
            <a:off x="5904550" y="2343050"/>
            <a:ext cx="1074600" cy="71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rgbClr val="FFFFFF"/>
                </a:solidFill>
                <a:latin typeface="Source Sans Pro"/>
                <a:ea typeface="Source Sans Pro"/>
                <a:cs typeface="Source Sans Pro"/>
                <a:sym typeface="Source Sans Pro"/>
              </a:rPr>
              <a:t>Original Video</a:t>
            </a:r>
            <a:endParaRPr sz="2100">
              <a:solidFill>
                <a:srgbClr val="FFFFFF"/>
              </a:solidFill>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7"/>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700"/>
              <a:t>Evaluating Deepfake Detection: Baselines</a:t>
            </a:r>
            <a:endParaRPr sz="2700"/>
          </a:p>
        </p:txBody>
      </p:sp>
      <p:sp>
        <p:nvSpPr>
          <p:cNvPr id="363" name="Google Shape;363;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400050" algn="l" rtl="0">
              <a:lnSpc>
                <a:spcPct val="135000"/>
              </a:lnSpc>
              <a:spcBef>
                <a:spcPts val="0"/>
              </a:spcBef>
              <a:spcAft>
                <a:spcPts val="0"/>
              </a:spcAft>
              <a:buSzPts val="2700"/>
              <a:buAutoNum type="arabicPeriod"/>
            </a:pPr>
            <a:r>
              <a:rPr lang="en" sz="2700"/>
              <a:t>Simple measure of mouth “openness.” </a:t>
            </a:r>
            <a:endParaRPr sz="2700"/>
          </a:p>
          <a:p>
            <a:pPr marL="457200" lvl="0" indent="-400050" algn="l" rtl="0">
              <a:lnSpc>
                <a:spcPct val="135000"/>
              </a:lnSpc>
              <a:spcBef>
                <a:spcPts val="0"/>
              </a:spcBef>
              <a:spcAft>
                <a:spcPts val="0"/>
              </a:spcAft>
              <a:buSzPts val="2700"/>
              <a:buAutoNum type="arabicPeriod"/>
            </a:pPr>
            <a:r>
              <a:rPr lang="en" sz="2700"/>
              <a:t>Discrete wavelet transform (DWT) of landmarks through time.</a:t>
            </a:r>
            <a:endParaRPr sz="2700"/>
          </a:p>
        </p:txBody>
      </p:sp>
      <p:sp>
        <p:nvSpPr>
          <p:cNvPr id="364" name="Google Shape;364;p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8"/>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a:t>Evaluating Deepfake Detection</a:t>
            </a:r>
            <a:endParaRPr/>
          </a:p>
          <a:p>
            <a:pPr marL="0" lvl="0" indent="0" algn="l" rtl="0">
              <a:spcBef>
                <a:spcPts val="0"/>
              </a:spcBef>
              <a:spcAft>
                <a:spcPts val="0"/>
              </a:spcAft>
              <a:buNone/>
            </a:pPr>
            <a:endParaRPr/>
          </a:p>
        </p:txBody>
      </p:sp>
      <p:sp>
        <p:nvSpPr>
          <p:cNvPr id="370" name="Google Shape;370;p48"/>
          <p:cNvSpPr txBox="1">
            <a:spLocks noGrp="1"/>
          </p:cNvSpPr>
          <p:nvPr>
            <p:ph type="body" idx="1"/>
          </p:nvPr>
        </p:nvSpPr>
        <p:spPr>
          <a:xfrm>
            <a:off x="2946450" y="4559725"/>
            <a:ext cx="3251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Window sizes: 50 to 350 frames </a:t>
            </a:r>
            <a:endParaRPr/>
          </a:p>
        </p:txBody>
      </p:sp>
      <p:sp>
        <p:nvSpPr>
          <p:cNvPr id="371" name="Google Shape;371;p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372" name="Google Shape;372;p48"/>
          <p:cNvSpPr txBox="1">
            <a:spLocks noGrp="1"/>
          </p:cNvSpPr>
          <p:nvPr>
            <p:ph type="body" idx="1"/>
          </p:nvPr>
        </p:nvSpPr>
        <p:spPr>
          <a:xfrm>
            <a:off x="3406350" y="4196400"/>
            <a:ext cx="2483400"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Input: </a:t>
            </a:r>
            <a:r>
              <a:rPr lang="en">
                <a:solidFill>
                  <a:srgbClr val="4A86E8"/>
                </a:solidFill>
              </a:rPr>
              <a:t>{6 Reals, 0 Fakes}</a:t>
            </a:r>
            <a:endParaRPr>
              <a:solidFill>
                <a:srgbClr val="4A86E8"/>
              </a:solidFill>
            </a:endParaRPr>
          </a:p>
        </p:txBody>
      </p:sp>
      <p:sp>
        <p:nvSpPr>
          <p:cNvPr id="373" name="Google Shape;373;p48"/>
          <p:cNvSpPr txBox="1"/>
          <p:nvPr/>
        </p:nvSpPr>
        <p:spPr>
          <a:xfrm>
            <a:off x="2431574" y="872438"/>
            <a:ext cx="4508721"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dirty="0">
                <a:solidFill>
                  <a:srgbClr val="434343"/>
                </a:solidFill>
                <a:latin typeface="Source Sans Pro"/>
                <a:ea typeface="Source Sans Pro"/>
                <a:cs typeface="Source Sans Pro"/>
                <a:sym typeface="Source Sans Pro"/>
              </a:rPr>
              <a:t>Detection Accuracy vs Window Size</a:t>
            </a:r>
            <a:endParaRPr sz="2300" dirty="0">
              <a:solidFill>
                <a:srgbClr val="434343"/>
              </a:solidFill>
              <a:latin typeface="Source Sans Pro"/>
              <a:ea typeface="Source Sans Pro"/>
              <a:cs typeface="Source Sans Pro"/>
              <a:sym typeface="Source Sans Pro"/>
            </a:endParaRPr>
          </a:p>
        </p:txBody>
      </p:sp>
      <p:sp>
        <p:nvSpPr>
          <p:cNvPr id="374" name="Google Shape;374;p48"/>
          <p:cNvSpPr txBox="1"/>
          <p:nvPr/>
        </p:nvSpPr>
        <p:spPr>
          <a:xfrm>
            <a:off x="1139400" y="2259975"/>
            <a:ext cx="7842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rgbClr val="666666"/>
                </a:solidFill>
                <a:latin typeface="Source Sans Pro"/>
                <a:ea typeface="Source Sans Pro"/>
                <a:cs typeface="Source Sans Pro"/>
                <a:sym typeface="Source Sans Pro"/>
              </a:rPr>
              <a:t>Ours</a:t>
            </a:r>
            <a:endParaRPr sz="1600"/>
          </a:p>
        </p:txBody>
      </p:sp>
      <p:pic>
        <p:nvPicPr>
          <p:cNvPr id="375" name="Google Shape;375;p48"/>
          <p:cNvPicPr preferRelativeResize="0"/>
          <p:nvPr/>
        </p:nvPicPr>
        <p:blipFill>
          <a:blip r:embed="rId3">
            <a:alphaModFix/>
          </a:blip>
          <a:stretch>
            <a:fillRect/>
          </a:stretch>
        </p:blipFill>
        <p:spPr>
          <a:xfrm>
            <a:off x="2203704" y="1371600"/>
            <a:ext cx="4901181" cy="283288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9"/>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Deepfake Detection</a:t>
            </a:r>
            <a:endParaRPr/>
          </a:p>
          <a:p>
            <a:pPr marL="0" lvl="0" indent="0" algn="l" rtl="0">
              <a:spcBef>
                <a:spcPts val="0"/>
              </a:spcBef>
              <a:spcAft>
                <a:spcPts val="0"/>
              </a:spcAft>
              <a:buNone/>
            </a:pPr>
            <a:endParaRPr/>
          </a:p>
        </p:txBody>
      </p:sp>
      <p:sp>
        <p:nvSpPr>
          <p:cNvPr id="381" name="Google Shape;381;p49"/>
          <p:cNvSpPr txBox="1">
            <a:spLocks noGrp="1"/>
          </p:cNvSpPr>
          <p:nvPr>
            <p:ph type="body" idx="1"/>
          </p:nvPr>
        </p:nvSpPr>
        <p:spPr>
          <a:xfrm>
            <a:off x="2946450" y="4559725"/>
            <a:ext cx="3251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Window sizes: 50 to 350 frames </a:t>
            </a:r>
            <a:endParaRPr/>
          </a:p>
        </p:txBody>
      </p:sp>
      <p:sp>
        <p:nvSpPr>
          <p:cNvPr id="382" name="Google Shape;382;p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383" name="Google Shape;383;p49"/>
          <p:cNvSpPr txBox="1">
            <a:spLocks noGrp="1"/>
          </p:cNvSpPr>
          <p:nvPr>
            <p:ph type="body" idx="1"/>
          </p:nvPr>
        </p:nvSpPr>
        <p:spPr>
          <a:xfrm>
            <a:off x="2531400" y="4196400"/>
            <a:ext cx="4205576"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Input: </a:t>
            </a:r>
            <a:r>
              <a:rPr lang="en" dirty="0">
                <a:solidFill>
                  <a:srgbClr val="4A86E8"/>
                </a:solidFill>
              </a:rPr>
              <a:t>{6 Reals, 0 Fakes},  </a:t>
            </a:r>
            <a:r>
              <a:rPr lang="en" dirty="0">
                <a:solidFill>
                  <a:srgbClr val="E69138"/>
                </a:solidFill>
              </a:rPr>
              <a:t>{5 Reals, 1 Fake}</a:t>
            </a:r>
            <a:endParaRPr dirty="0">
              <a:solidFill>
                <a:srgbClr val="4A86E8"/>
              </a:solidFill>
            </a:endParaRPr>
          </a:p>
        </p:txBody>
      </p:sp>
      <p:sp>
        <p:nvSpPr>
          <p:cNvPr id="384" name="Google Shape;384;p49"/>
          <p:cNvSpPr txBox="1"/>
          <p:nvPr/>
        </p:nvSpPr>
        <p:spPr>
          <a:xfrm>
            <a:off x="2431574" y="872438"/>
            <a:ext cx="4508721"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dirty="0">
                <a:solidFill>
                  <a:srgbClr val="434343"/>
                </a:solidFill>
                <a:latin typeface="Source Sans Pro"/>
                <a:ea typeface="Source Sans Pro"/>
                <a:cs typeface="Source Sans Pro"/>
                <a:sym typeface="Source Sans Pro"/>
              </a:rPr>
              <a:t>Detection Accuracy vs Window Size</a:t>
            </a:r>
            <a:endParaRPr sz="2300" dirty="0">
              <a:solidFill>
                <a:srgbClr val="434343"/>
              </a:solidFill>
              <a:latin typeface="Source Sans Pro"/>
              <a:ea typeface="Source Sans Pro"/>
              <a:cs typeface="Source Sans Pro"/>
              <a:sym typeface="Source Sans Pro"/>
            </a:endParaRPr>
          </a:p>
        </p:txBody>
      </p:sp>
      <p:sp>
        <p:nvSpPr>
          <p:cNvPr id="385" name="Google Shape;385;p49"/>
          <p:cNvSpPr txBox="1"/>
          <p:nvPr/>
        </p:nvSpPr>
        <p:spPr>
          <a:xfrm>
            <a:off x="1139400" y="2259975"/>
            <a:ext cx="7842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rgbClr val="666666"/>
                </a:solidFill>
                <a:latin typeface="Source Sans Pro"/>
                <a:ea typeface="Source Sans Pro"/>
                <a:cs typeface="Source Sans Pro"/>
                <a:sym typeface="Source Sans Pro"/>
              </a:rPr>
              <a:t>Ours</a:t>
            </a:r>
            <a:endParaRPr sz="1600"/>
          </a:p>
        </p:txBody>
      </p:sp>
      <p:pic>
        <p:nvPicPr>
          <p:cNvPr id="386" name="Google Shape;386;p49"/>
          <p:cNvPicPr preferRelativeResize="0"/>
          <p:nvPr/>
        </p:nvPicPr>
        <p:blipFill>
          <a:blip r:embed="rId3">
            <a:alphaModFix/>
          </a:blip>
          <a:stretch>
            <a:fillRect/>
          </a:stretch>
        </p:blipFill>
        <p:spPr>
          <a:xfrm>
            <a:off x="2203704" y="1371600"/>
            <a:ext cx="4901189" cy="282973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Deepfake Detection</a:t>
            </a:r>
            <a:endParaRPr/>
          </a:p>
          <a:p>
            <a:pPr marL="0" lvl="0" indent="0" algn="l" rtl="0">
              <a:spcBef>
                <a:spcPts val="0"/>
              </a:spcBef>
              <a:spcAft>
                <a:spcPts val="0"/>
              </a:spcAft>
              <a:buNone/>
            </a:pPr>
            <a:endParaRPr/>
          </a:p>
        </p:txBody>
      </p:sp>
      <p:sp>
        <p:nvSpPr>
          <p:cNvPr id="392" name="Google Shape;392;p50"/>
          <p:cNvSpPr txBox="1">
            <a:spLocks noGrp="1"/>
          </p:cNvSpPr>
          <p:nvPr>
            <p:ph type="body" idx="1"/>
          </p:nvPr>
        </p:nvSpPr>
        <p:spPr>
          <a:xfrm>
            <a:off x="2946450" y="4559725"/>
            <a:ext cx="3251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Window sizes: 50 to 350 frames </a:t>
            </a:r>
            <a:endParaRPr/>
          </a:p>
        </p:txBody>
      </p:sp>
      <p:sp>
        <p:nvSpPr>
          <p:cNvPr id="393" name="Google Shape;393;p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394" name="Google Shape;394;p50"/>
          <p:cNvSpPr txBox="1">
            <a:spLocks noGrp="1"/>
          </p:cNvSpPr>
          <p:nvPr>
            <p:ph type="body" idx="1"/>
          </p:nvPr>
        </p:nvSpPr>
        <p:spPr>
          <a:xfrm>
            <a:off x="1778238" y="4190650"/>
            <a:ext cx="5873138"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Input: </a:t>
            </a:r>
            <a:r>
              <a:rPr lang="en" dirty="0">
                <a:solidFill>
                  <a:srgbClr val="4A86E8"/>
                </a:solidFill>
              </a:rPr>
              <a:t>{6 Reals, 0 Fakes},  </a:t>
            </a:r>
            <a:r>
              <a:rPr lang="en" dirty="0">
                <a:solidFill>
                  <a:srgbClr val="E69138"/>
                </a:solidFill>
              </a:rPr>
              <a:t>{5 Reals, 1 Fake}, </a:t>
            </a:r>
            <a:r>
              <a:rPr lang="en" dirty="0">
                <a:solidFill>
                  <a:srgbClr val="F1C232"/>
                </a:solidFill>
              </a:rPr>
              <a:t>{4 Reals, 2 Fakes}</a:t>
            </a:r>
            <a:endParaRPr dirty="0">
              <a:solidFill>
                <a:srgbClr val="F1C232"/>
              </a:solidFill>
            </a:endParaRPr>
          </a:p>
        </p:txBody>
      </p:sp>
      <p:sp>
        <p:nvSpPr>
          <p:cNvPr id="395" name="Google Shape;395;p50"/>
          <p:cNvSpPr txBox="1"/>
          <p:nvPr/>
        </p:nvSpPr>
        <p:spPr>
          <a:xfrm>
            <a:off x="2431574" y="872438"/>
            <a:ext cx="4508721"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dirty="0">
                <a:solidFill>
                  <a:srgbClr val="434343"/>
                </a:solidFill>
                <a:latin typeface="Source Sans Pro"/>
                <a:ea typeface="Source Sans Pro"/>
                <a:cs typeface="Source Sans Pro"/>
                <a:sym typeface="Source Sans Pro"/>
              </a:rPr>
              <a:t>Detection Accuracy vs Window Size</a:t>
            </a:r>
            <a:endParaRPr sz="2300" dirty="0">
              <a:solidFill>
                <a:srgbClr val="434343"/>
              </a:solidFill>
              <a:latin typeface="Source Sans Pro"/>
              <a:ea typeface="Source Sans Pro"/>
              <a:cs typeface="Source Sans Pro"/>
              <a:sym typeface="Source Sans Pro"/>
            </a:endParaRPr>
          </a:p>
        </p:txBody>
      </p:sp>
      <p:sp>
        <p:nvSpPr>
          <p:cNvPr id="396" name="Google Shape;396;p50"/>
          <p:cNvSpPr txBox="1"/>
          <p:nvPr/>
        </p:nvSpPr>
        <p:spPr>
          <a:xfrm>
            <a:off x="1139400" y="2259975"/>
            <a:ext cx="7842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rgbClr val="666666"/>
                </a:solidFill>
                <a:latin typeface="Source Sans Pro"/>
                <a:ea typeface="Source Sans Pro"/>
                <a:cs typeface="Source Sans Pro"/>
                <a:sym typeface="Source Sans Pro"/>
              </a:rPr>
              <a:t>Ours</a:t>
            </a:r>
            <a:endParaRPr sz="1600"/>
          </a:p>
        </p:txBody>
      </p:sp>
      <p:pic>
        <p:nvPicPr>
          <p:cNvPr id="397" name="Google Shape;397;p50"/>
          <p:cNvPicPr preferRelativeResize="0"/>
          <p:nvPr/>
        </p:nvPicPr>
        <p:blipFill>
          <a:blip r:embed="rId3">
            <a:alphaModFix/>
          </a:blip>
          <a:stretch>
            <a:fillRect/>
          </a:stretch>
        </p:blipFill>
        <p:spPr>
          <a:xfrm>
            <a:off x="2203704" y="1371600"/>
            <a:ext cx="4901181" cy="283288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1"/>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Deepfake Detection</a:t>
            </a:r>
            <a:endParaRPr/>
          </a:p>
          <a:p>
            <a:pPr marL="0" lvl="0" indent="0" algn="l" rtl="0">
              <a:spcBef>
                <a:spcPts val="0"/>
              </a:spcBef>
              <a:spcAft>
                <a:spcPts val="0"/>
              </a:spcAft>
              <a:buNone/>
            </a:pPr>
            <a:endParaRPr/>
          </a:p>
        </p:txBody>
      </p:sp>
      <p:sp>
        <p:nvSpPr>
          <p:cNvPr id="403" name="Google Shape;403;p51"/>
          <p:cNvSpPr txBox="1">
            <a:spLocks noGrp="1"/>
          </p:cNvSpPr>
          <p:nvPr>
            <p:ph type="body" idx="1"/>
          </p:nvPr>
        </p:nvSpPr>
        <p:spPr>
          <a:xfrm>
            <a:off x="2946450" y="4559725"/>
            <a:ext cx="3251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Window sizes: 50 to 350 frames </a:t>
            </a:r>
            <a:endParaRPr/>
          </a:p>
        </p:txBody>
      </p:sp>
      <p:sp>
        <p:nvSpPr>
          <p:cNvPr id="404" name="Google Shape;404;p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405" name="Google Shape;405;p51"/>
          <p:cNvSpPr txBox="1">
            <a:spLocks noGrp="1"/>
          </p:cNvSpPr>
          <p:nvPr>
            <p:ph type="body" idx="1"/>
          </p:nvPr>
        </p:nvSpPr>
        <p:spPr>
          <a:xfrm>
            <a:off x="945074" y="4190650"/>
            <a:ext cx="7600531"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Input: </a:t>
            </a:r>
            <a:r>
              <a:rPr lang="en" dirty="0">
                <a:solidFill>
                  <a:srgbClr val="4A86E8"/>
                </a:solidFill>
              </a:rPr>
              <a:t>{6 Reals, 0 Fakes},  </a:t>
            </a:r>
            <a:r>
              <a:rPr lang="en" dirty="0">
                <a:solidFill>
                  <a:srgbClr val="E69138"/>
                </a:solidFill>
              </a:rPr>
              <a:t>{5 Reals, 1 Fake}, </a:t>
            </a:r>
            <a:r>
              <a:rPr lang="en" dirty="0">
                <a:solidFill>
                  <a:srgbClr val="F1C232"/>
                </a:solidFill>
              </a:rPr>
              <a:t>{4 Reals, 2 Fakes}, </a:t>
            </a:r>
            <a:r>
              <a:rPr lang="en" dirty="0">
                <a:solidFill>
                  <a:schemeClr val="accent3"/>
                </a:solidFill>
              </a:rPr>
              <a:t>{3 Reals, 3 Fakes}</a:t>
            </a:r>
            <a:endParaRPr dirty="0">
              <a:solidFill>
                <a:schemeClr val="accent3"/>
              </a:solidFill>
            </a:endParaRPr>
          </a:p>
        </p:txBody>
      </p:sp>
      <p:pic>
        <p:nvPicPr>
          <p:cNvPr id="406" name="Google Shape;406;p51"/>
          <p:cNvPicPr preferRelativeResize="0"/>
          <p:nvPr/>
        </p:nvPicPr>
        <p:blipFill>
          <a:blip r:embed="rId3">
            <a:alphaModFix/>
          </a:blip>
          <a:stretch>
            <a:fillRect/>
          </a:stretch>
        </p:blipFill>
        <p:spPr>
          <a:xfrm>
            <a:off x="2204327" y="1374948"/>
            <a:ext cx="4902605" cy="2822376"/>
          </a:xfrm>
          <a:prstGeom prst="rect">
            <a:avLst/>
          </a:prstGeom>
          <a:noFill/>
          <a:ln>
            <a:noFill/>
          </a:ln>
        </p:spPr>
      </p:pic>
      <p:sp>
        <p:nvSpPr>
          <p:cNvPr id="407" name="Google Shape;407;p51"/>
          <p:cNvSpPr txBox="1"/>
          <p:nvPr/>
        </p:nvSpPr>
        <p:spPr>
          <a:xfrm>
            <a:off x="2431574" y="872438"/>
            <a:ext cx="4507107"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dirty="0">
                <a:solidFill>
                  <a:srgbClr val="434343"/>
                </a:solidFill>
                <a:latin typeface="Source Sans Pro"/>
                <a:ea typeface="Source Sans Pro"/>
                <a:cs typeface="Source Sans Pro"/>
                <a:sym typeface="Source Sans Pro"/>
              </a:rPr>
              <a:t>Detection Accuracy vs Window Size</a:t>
            </a:r>
            <a:endParaRPr sz="2300" dirty="0">
              <a:solidFill>
                <a:srgbClr val="434343"/>
              </a:solidFill>
              <a:latin typeface="Source Sans Pro"/>
              <a:ea typeface="Source Sans Pro"/>
              <a:cs typeface="Source Sans Pro"/>
              <a:sym typeface="Source Sans Pro"/>
            </a:endParaRPr>
          </a:p>
        </p:txBody>
      </p:sp>
      <p:sp>
        <p:nvSpPr>
          <p:cNvPr id="408" name="Google Shape;408;p51"/>
          <p:cNvSpPr txBox="1"/>
          <p:nvPr/>
        </p:nvSpPr>
        <p:spPr>
          <a:xfrm>
            <a:off x="1139400" y="2259975"/>
            <a:ext cx="7842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2000">
                <a:solidFill>
                  <a:srgbClr val="666666"/>
                </a:solidFill>
                <a:latin typeface="Source Sans Pro"/>
                <a:ea typeface="Source Sans Pro"/>
                <a:cs typeface="Source Sans Pro"/>
                <a:sym typeface="Source Sans Pro"/>
              </a:rPr>
              <a:t>Ours</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6"/>
          <p:cNvPicPr preferRelativeResize="0"/>
          <p:nvPr/>
        </p:nvPicPr>
        <p:blipFill rotWithShape="1">
          <a:blip r:embed="rId3">
            <a:alphaModFix/>
          </a:blip>
          <a:srcRect r="-7204" b="49794"/>
          <a:stretch/>
        </p:blipFill>
        <p:spPr>
          <a:xfrm>
            <a:off x="799412" y="742550"/>
            <a:ext cx="3654875" cy="2582375"/>
          </a:xfrm>
          <a:prstGeom prst="rect">
            <a:avLst/>
          </a:prstGeom>
          <a:noFill/>
          <a:ln>
            <a:noFill/>
          </a:ln>
        </p:spPr>
      </p:pic>
      <p:pic>
        <p:nvPicPr>
          <p:cNvPr id="81" name="Google Shape;81;p16"/>
          <p:cNvPicPr preferRelativeResize="0"/>
          <p:nvPr/>
        </p:nvPicPr>
        <p:blipFill rotWithShape="1">
          <a:blip r:embed="rId3">
            <a:alphaModFix/>
          </a:blip>
          <a:srcRect t="51095"/>
          <a:stretch/>
        </p:blipFill>
        <p:spPr>
          <a:xfrm>
            <a:off x="4935187" y="526525"/>
            <a:ext cx="3409401" cy="2515401"/>
          </a:xfrm>
          <a:prstGeom prst="rect">
            <a:avLst/>
          </a:prstGeom>
          <a:noFill/>
          <a:ln>
            <a:noFill/>
          </a:ln>
        </p:spPr>
      </p:pic>
      <p:sp>
        <p:nvSpPr>
          <p:cNvPr id="82" name="Google Shape;82;p1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83" name="Google Shape;83;p16"/>
          <p:cNvSpPr txBox="1"/>
          <p:nvPr/>
        </p:nvSpPr>
        <p:spPr>
          <a:xfrm>
            <a:off x="1877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Faked Video</a:t>
            </a:r>
            <a:endParaRPr sz="1800">
              <a:solidFill>
                <a:srgbClr val="434343"/>
              </a:solidFill>
              <a:latin typeface="Source Sans Pro"/>
              <a:ea typeface="Source Sans Pro"/>
              <a:cs typeface="Source Sans Pro"/>
              <a:sym typeface="Source Sans Pro"/>
            </a:endParaRPr>
          </a:p>
        </p:txBody>
      </p:sp>
      <p:sp>
        <p:nvSpPr>
          <p:cNvPr id="84" name="Google Shape;84;p16"/>
          <p:cNvSpPr txBox="1"/>
          <p:nvPr/>
        </p:nvSpPr>
        <p:spPr>
          <a:xfrm>
            <a:off x="6068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Real Video</a:t>
            </a:r>
            <a:endParaRPr sz="1800">
              <a:solidFill>
                <a:srgbClr val="434343"/>
              </a:solidFill>
              <a:latin typeface="Source Sans Pro"/>
              <a:ea typeface="Source Sans Pro"/>
              <a:cs typeface="Source Sans Pro"/>
              <a:sym typeface="Source Sans Pr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2"/>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Deepfake Detection</a:t>
            </a:r>
            <a:endParaRPr/>
          </a:p>
          <a:p>
            <a:pPr marL="0" lvl="0" indent="0" algn="l" rtl="0">
              <a:spcBef>
                <a:spcPts val="0"/>
              </a:spcBef>
              <a:spcAft>
                <a:spcPts val="0"/>
              </a:spcAft>
              <a:buNone/>
            </a:pPr>
            <a:endParaRPr/>
          </a:p>
        </p:txBody>
      </p:sp>
      <p:sp>
        <p:nvSpPr>
          <p:cNvPr id="414" name="Google Shape;414;p5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sp>
        <p:nvSpPr>
          <p:cNvPr id="415" name="Google Shape;415;p52"/>
          <p:cNvSpPr txBox="1">
            <a:spLocks noGrp="1"/>
          </p:cNvSpPr>
          <p:nvPr>
            <p:ph type="body" idx="1"/>
          </p:nvPr>
        </p:nvSpPr>
        <p:spPr>
          <a:xfrm>
            <a:off x="2946450" y="4559725"/>
            <a:ext cx="3251100"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Window sizes: 50 to 350 frames </a:t>
            </a:r>
            <a:endParaRPr/>
          </a:p>
        </p:txBody>
      </p:sp>
      <p:sp>
        <p:nvSpPr>
          <p:cNvPr id="416" name="Google Shape;416;p52"/>
          <p:cNvSpPr txBox="1">
            <a:spLocks noGrp="1"/>
          </p:cNvSpPr>
          <p:nvPr>
            <p:ph type="body" idx="1"/>
          </p:nvPr>
        </p:nvSpPr>
        <p:spPr>
          <a:xfrm>
            <a:off x="6840713" y="1439046"/>
            <a:ext cx="1537500" cy="44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Simple Mouth</a:t>
            </a:r>
            <a:endParaRPr/>
          </a:p>
        </p:txBody>
      </p:sp>
      <p:sp>
        <p:nvSpPr>
          <p:cNvPr id="417" name="Google Shape;417;p52"/>
          <p:cNvSpPr txBox="1">
            <a:spLocks noGrp="1"/>
          </p:cNvSpPr>
          <p:nvPr>
            <p:ph type="body" idx="1"/>
          </p:nvPr>
        </p:nvSpPr>
        <p:spPr>
          <a:xfrm>
            <a:off x="945075" y="4190650"/>
            <a:ext cx="7607254"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t>Input: </a:t>
            </a:r>
            <a:r>
              <a:rPr lang="en" dirty="0">
                <a:solidFill>
                  <a:srgbClr val="4A86E8"/>
                </a:solidFill>
              </a:rPr>
              <a:t>{6 Reals, 0 Fakes},  </a:t>
            </a:r>
            <a:r>
              <a:rPr lang="en" dirty="0">
                <a:solidFill>
                  <a:srgbClr val="E69138"/>
                </a:solidFill>
              </a:rPr>
              <a:t>{5 Reals, 1 Fake}, </a:t>
            </a:r>
            <a:r>
              <a:rPr lang="en" dirty="0">
                <a:solidFill>
                  <a:srgbClr val="F1C232"/>
                </a:solidFill>
              </a:rPr>
              <a:t>{4 Reals, 2 Fakes}, </a:t>
            </a:r>
            <a:r>
              <a:rPr lang="en" dirty="0">
                <a:solidFill>
                  <a:schemeClr val="accent3"/>
                </a:solidFill>
              </a:rPr>
              <a:t>{3 Reals, 3 Fakes}</a:t>
            </a:r>
            <a:endParaRPr dirty="0">
              <a:solidFill>
                <a:schemeClr val="accent3"/>
              </a:solidFill>
            </a:endParaRPr>
          </a:p>
        </p:txBody>
      </p:sp>
      <p:sp>
        <p:nvSpPr>
          <p:cNvPr id="418" name="Google Shape;418;p52"/>
          <p:cNvSpPr txBox="1"/>
          <p:nvPr/>
        </p:nvSpPr>
        <p:spPr>
          <a:xfrm>
            <a:off x="2431574" y="872438"/>
            <a:ext cx="4486937"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dirty="0">
                <a:solidFill>
                  <a:srgbClr val="434343"/>
                </a:solidFill>
                <a:latin typeface="Source Sans Pro"/>
                <a:ea typeface="Source Sans Pro"/>
                <a:cs typeface="Source Sans Pro"/>
                <a:sym typeface="Source Sans Pro"/>
              </a:rPr>
              <a:t>Detection Accuracy vs Window Size</a:t>
            </a:r>
            <a:endParaRPr sz="2300" dirty="0">
              <a:solidFill>
                <a:srgbClr val="434343"/>
              </a:solidFill>
              <a:latin typeface="Source Sans Pro"/>
              <a:ea typeface="Source Sans Pro"/>
              <a:cs typeface="Source Sans Pro"/>
              <a:sym typeface="Source Sans Pro"/>
            </a:endParaRPr>
          </a:p>
        </p:txBody>
      </p:sp>
      <p:sp>
        <p:nvSpPr>
          <p:cNvPr id="419" name="Google Shape;419;p52"/>
          <p:cNvSpPr txBox="1">
            <a:spLocks noGrp="1"/>
          </p:cNvSpPr>
          <p:nvPr>
            <p:ph type="body" idx="1"/>
          </p:nvPr>
        </p:nvSpPr>
        <p:spPr>
          <a:xfrm>
            <a:off x="1235113" y="1439050"/>
            <a:ext cx="801000" cy="44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Ours</a:t>
            </a:r>
            <a:endParaRPr sz="2000"/>
          </a:p>
        </p:txBody>
      </p:sp>
      <p:sp>
        <p:nvSpPr>
          <p:cNvPr id="420" name="Google Shape;420;p52"/>
          <p:cNvSpPr txBox="1">
            <a:spLocks noGrp="1"/>
          </p:cNvSpPr>
          <p:nvPr>
            <p:ph type="body" idx="1"/>
          </p:nvPr>
        </p:nvSpPr>
        <p:spPr>
          <a:xfrm>
            <a:off x="4192500" y="1439050"/>
            <a:ext cx="759000" cy="44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DWT</a:t>
            </a:r>
            <a:endParaRPr sz="2000"/>
          </a:p>
        </p:txBody>
      </p:sp>
      <p:pic>
        <p:nvPicPr>
          <p:cNvPr id="421" name="Google Shape;421;p52"/>
          <p:cNvPicPr preferRelativeResize="0"/>
          <p:nvPr/>
        </p:nvPicPr>
        <p:blipFill>
          <a:blip r:embed="rId3">
            <a:alphaModFix/>
          </a:blip>
          <a:stretch>
            <a:fillRect/>
          </a:stretch>
        </p:blipFill>
        <p:spPr>
          <a:xfrm>
            <a:off x="45750" y="2023832"/>
            <a:ext cx="2994253" cy="1629997"/>
          </a:xfrm>
          <a:prstGeom prst="rect">
            <a:avLst/>
          </a:prstGeom>
          <a:noFill/>
          <a:ln>
            <a:noFill/>
          </a:ln>
        </p:spPr>
      </p:pic>
      <p:pic>
        <p:nvPicPr>
          <p:cNvPr id="422" name="Google Shape;422;p52"/>
          <p:cNvPicPr preferRelativeResize="0"/>
          <p:nvPr/>
        </p:nvPicPr>
        <p:blipFill>
          <a:blip r:embed="rId4">
            <a:alphaModFix/>
          </a:blip>
          <a:stretch>
            <a:fillRect/>
          </a:stretch>
        </p:blipFill>
        <p:spPr>
          <a:xfrm>
            <a:off x="2999026" y="2023834"/>
            <a:ext cx="2994253" cy="1638280"/>
          </a:xfrm>
          <a:prstGeom prst="rect">
            <a:avLst/>
          </a:prstGeom>
          <a:noFill/>
          <a:ln>
            <a:noFill/>
          </a:ln>
        </p:spPr>
      </p:pic>
      <p:pic>
        <p:nvPicPr>
          <p:cNvPr id="423" name="Google Shape;423;p52"/>
          <p:cNvPicPr preferRelativeResize="0"/>
          <p:nvPr/>
        </p:nvPicPr>
        <p:blipFill>
          <a:blip r:embed="rId5">
            <a:alphaModFix/>
          </a:blip>
          <a:stretch>
            <a:fillRect/>
          </a:stretch>
        </p:blipFill>
        <p:spPr>
          <a:xfrm>
            <a:off x="5915104" y="1966025"/>
            <a:ext cx="3131597" cy="16960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3"/>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Deepfake Detection</a:t>
            </a:r>
            <a:endParaRPr/>
          </a:p>
          <a:p>
            <a:pPr marL="0" lvl="0" indent="0" algn="l" rtl="0">
              <a:spcBef>
                <a:spcPts val="0"/>
              </a:spcBef>
              <a:spcAft>
                <a:spcPts val="0"/>
              </a:spcAft>
              <a:buNone/>
            </a:pPr>
            <a:endParaRPr/>
          </a:p>
        </p:txBody>
      </p:sp>
      <p:sp>
        <p:nvSpPr>
          <p:cNvPr id="429" name="Google Shape;429;p53"/>
          <p:cNvSpPr txBox="1">
            <a:spLocks noGrp="1"/>
          </p:cNvSpPr>
          <p:nvPr>
            <p:ph type="body" idx="1"/>
          </p:nvPr>
        </p:nvSpPr>
        <p:spPr>
          <a:xfrm>
            <a:off x="3290250" y="4679877"/>
            <a:ext cx="2563500" cy="44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Window size: 250 frames</a:t>
            </a:r>
            <a:endParaRPr/>
          </a:p>
        </p:txBody>
      </p:sp>
      <p:sp>
        <p:nvSpPr>
          <p:cNvPr id="430" name="Google Shape;430;p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431" name="Google Shape;431;p53"/>
          <p:cNvSpPr txBox="1">
            <a:spLocks noGrp="1"/>
          </p:cNvSpPr>
          <p:nvPr>
            <p:ph type="body" idx="1"/>
          </p:nvPr>
        </p:nvSpPr>
        <p:spPr>
          <a:xfrm>
            <a:off x="1785775" y="1058050"/>
            <a:ext cx="801000" cy="44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Ours</a:t>
            </a:r>
            <a:endParaRPr sz="2000"/>
          </a:p>
        </p:txBody>
      </p:sp>
      <p:sp>
        <p:nvSpPr>
          <p:cNvPr id="432" name="Google Shape;432;p53"/>
          <p:cNvSpPr txBox="1">
            <a:spLocks noGrp="1"/>
          </p:cNvSpPr>
          <p:nvPr>
            <p:ph type="body" idx="1"/>
          </p:nvPr>
        </p:nvSpPr>
        <p:spPr>
          <a:xfrm>
            <a:off x="6859000" y="1058050"/>
            <a:ext cx="759000" cy="44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t>DWT</a:t>
            </a:r>
            <a:endParaRPr sz="2000"/>
          </a:p>
        </p:txBody>
      </p:sp>
      <p:sp>
        <p:nvSpPr>
          <p:cNvPr id="433" name="Google Shape;433;p53"/>
          <p:cNvSpPr txBox="1"/>
          <p:nvPr/>
        </p:nvSpPr>
        <p:spPr>
          <a:xfrm>
            <a:off x="3673050" y="820325"/>
            <a:ext cx="1797900"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a:solidFill>
                  <a:srgbClr val="434343"/>
                </a:solidFill>
                <a:latin typeface="Source Sans Pro"/>
                <a:ea typeface="Source Sans Pro"/>
                <a:cs typeface="Source Sans Pro"/>
                <a:sym typeface="Source Sans Pro"/>
              </a:rPr>
              <a:t>ROC Curves</a:t>
            </a:r>
            <a:endParaRPr sz="2600">
              <a:solidFill>
                <a:srgbClr val="434343"/>
              </a:solidFill>
              <a:latin typeface="Source Sans Pro"/>
              <a:ea typeface="Source Sans Pro"/>
              <a:cs typeface="Source Sans Pro"/>
              <a:sym typeface="Source Sans Pro"/>
            </a:endParaRPr>
          </a:p>
        </p:txBody>
      </p:sp>
      <p:pic>
        <p:nvPicPr>
          <p:cNvPr id="434" name="Google Shape;434;p53"/>
          <p:cNvPicPr preferRelativeResize="0"/>
          <p:nvPr/>
        </p:nvPicPr>
        <p:blipFill>
          <a:blip r:embed="rId3">
            <a:alphaModFix/>
          </a:blip>
          <a:stretch>
            <a:fillRect/>
          </a:stretch>
        </p:blipFill>
        <p:spPr>
          <a:xfrm>
            <a:off x="160752" y="1551425"/>
            <a:ext cx="4173481" cy="2416849"/>
          </a:xfrm>
          <a:prstGeom prst="rect">
            <a:avLst/>
          </a:prstGeom>
          <a:noFill/>
          <a:ln>
            <a:noFill/>
          </a:ln>
        </p:spPr>
      </p:pic>
      <p:pic>
        <p:nvPicPr>
          <p:cNvPr id="435" name="Google Shape;435;p53"/>
          <p:cNvPicPr preferRelativeResize="0"/>
          <p:nvPr/>
        </p:nvPicPr>
        <p:blipFill>
          <a:blip r:embed="rId4">
            <a:alphaModFix/>
          </a:blip>
          <a:stretch>
            <a:fillRect/>
          </a:stretch>
        </p:blipFill>
        <p:spPr>
          <a:xfrm>
            <a:off x="4790475" y="1546319"/>
            <a:ext cx="4173476" cy="2427056"/>
          </a:xfrm>
          <a:prstGeom prst="rect">
            <a:avLst/>
          </a:prstGeom>
          <a:noFill/>
          <a:ln>
            <a:noFill/>
          </a:ln>
        </p:spPr>
      </p:pic>
      <p:pic>
        <p:nvPicPr>
          <p:cNvPr id="436" name="Google Shape;436;p53"/>
          <p:cNvPicPr preferRelativeResize="0"/>
          <p:nvPr/>
        </p:nvPicPr>
        <p:blipFill>
          <a:blip r:embed="rId5">
            <a:alphaModFix/>
          </a:blip>
          <a:stretch>
            <a:fillRect/>
          </a:stretch>
        </p:blipFill>
        <p:spPr>
          <a:xfrm>
            <a:off x="3713425" y="3919275"/>
            <a:ext cx="1717150" cy="8014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4"/>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Evaluating Pose Invariance</a:t>
            </a:r>
            <a:endParaRPr/>
          </a:p>
        </p:txBody>
      </p:sp>
      <p:sp>
        <p:nvSpPr>
          <p:cNvPr id="442" name="Google Shape;442;p54"/>
          <p:cNvSpPr txBox="1">
            <a:spLocks noGrp="1"/>
          </p:cNvSpPr>
          <p:nvPr>
            <p:ph type="body" idx="1"/>
          </p:nvPr>
        </p:nvSpPr>
        <p:spPr>
          <a:xfrm>
            <a:off x="3120125" y="4458950"/>
            <a:ext cx="3250500" cy="62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100"/>
              <a:t>Video input: {2 Real, 1 Fake}</a:t>
            </a:r>
            <a:endParaRPr sz="2100"/>
          </a:p>
        </p:txBody>
      </p:sp>
      <p:sp>
        <p:nvSpPr>
          <p:cNvPr id="443" name="Google Shape;443;p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
        <p:nvSpPr>
          <p:cNvPr id="444" name="Google Shape;444;p54"/>
          <p:cNvSpPr txBox="1"/>
          <p:nvPr/>
        </p:nvSpPr>
        <p:spPr>
          <a:xfrm>
            <a:off x="2246550" y="856875"/>
            <a:ext cx="4955700" cy="5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Detection Accuracy vs Pairwise Angular Distance</a:t>
            </a:r>
            <a:endParaRPr sz="1800">
              <a:solidFill>
                <a:srgbClr val="434343"/>
              </a:solidFill>
              <a:latin typeface="Source Sans Pro"/>
              <a:ea typeface="Source Sans Pro"/>
              <a:cs typeface="Source Sans Pro"/>
              <a:sym typeface="Source Sans Pro"/>
            </a:endParaRPr>
          </a:p>
        </p:txBody>
      </p:sp>
      <p:pic>
        <p:nvPicPr>
          <p:cNvPr id="445" name="Google Shape;445;p54"/>
          <p:cNvPicPr preferRelativeResize="0"/>
          <p:nvPr/>
        </p:nvPicPr>
        <p:blipFill>
          <a:blip r:embed="rId3">
            <a:alphaModFix/>
          </a:blip>
          <a:stretch>
            <a:fillRect/>
          </a:stretch>
        </p:blipFill>
        <p:spPr>
          <a:xfrm>
            <a:off x="1951100" y="1263475"/>
            <a:ext cx="5241801" cy="30935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5"/>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Social Video Verification</a:t>
            </a:r>
            <a:endParaRPr/>
          </a:p>
        </p:txBody>
      </p:sp>
      <p:pic>
        <p:nvPicPr>
          <p:cNvPr id="451" name="Google Shape;451;p55"/>
          <p:cNvPicPr preferRelativeResize="0"/>
          <p:nvPr/>
        </p:nvPicPr>
        <p:blipFill>
          <a:blip r:embed="rId3">
            <a:alphaModFix/>
          </a:blip>
          <a:stretch>
            <a:fillRect/>
          </a:stretch>
        </p:blipFill>
        <p:spPr>
          <a:xfrm>
            <a:off x="1344168" y="1243584"/>
            <a:ext cx="7205471" cy="3454931"/>
          </a:xfrm>
          <a:prstGeom prst="rect">
            <a:avLst/>
          </a:prstGeom>
          <a:noFill/>
          <a:ln>
            <a:noFill/>
          </a:ln>
        </p:spPr>
      </p:pic>
      <p:pic>
        <p:nvPicPr>
          <p:cNvPr id="452" name="Google Shape;452;p55"/>
          <p:cNvPicPr preferRelativeResize="0"/>
          <p:nvPr/>
        </p:nvPicPr>
        <p:blipFill rotWithShape="1">
          <a:blip r:embed="rId4">
            <a:alphaModFix/>
          </a:blip>
          <a:srcRect l="67167" r="-700" b="51066"/>
          <a:stretch/>
        </p:blipFill>
        <p:spPr>
          <a:xfrm>
            <a:off x="6853475" y="1082750"/>
            <a:ext cx="2092201" cy="1373100"/>
          </a:xfrm>
          <a:prstGeom prst="rect">
            <a:avLst/>
          </a:prstGeom>
          <a:noFill/>
          <a:ln>
            <a:noFill/>
          </a:ln>
        </p:spPr>
      </p:pic>
      <p:sp>
        <p:nvSpPr>
          <p:cNvPr id="453" name="Google Shape;453;p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body" idx="1"/>
          </p:nvPr>
        </p:nvSpPr>
        <p:spPr>
          <a:xfrm>
            <a:off x="235500" y="845825"/>
            <a:ext cx="8679900" cy="669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3000" dirty="0"/>
              <a:t>Please contact us if you are interested in this project!</a:t>
            </a:r>
            <a:endParaRPr sz="3000" dirty="0"/>
          </a:p>
          <a:p>
            <a:pPr marL="0" lvl="0" indent="0" algn="ctr" rtl="0">
              <a:spcBef>
                <a:spcPts val="0"/>
              </a:spcBef>
              <a:spcAft>
                <a:spcPts val="0"/>
              </a:spcAft>
              <a:buClr>
                <a:schemeClr val="dk2"/>
              </a:buClr>
              <a:buSzPts val="1100"/>
              <a:buFont typeface="Arial"/>
              <a:buNone/>
            </a:pPr>
            <a:r>
              <a:rPr lang="en" sz="2300" u="sng" dirty="0">
                <a:solidFill>
                  <a:schemeClr val="hlink"/>
                </a:solidFill>
                <a:hlinkClick r:id="rId3"/>
              </a:rPr>
              <a:t>https://</a:t>
            </a:r>
            <a:r>
              <a:rPr lang="en-US" sz="2300" u="sng" dirty="0">
                <a:solidFill>
                  <a:schemeClr val="hlink"/>
                </a:solidFill>
                <a:hlinkClick r:id="rId3"/>
              </a:rPr>
              <a:t>visual.cs.brown.edu/</a:t>
            </a:r>
            <a:r>
              <a:rPr lang="en-US" sz="2300" u="sng" dirty="0" err="1">
                <a:solidFill>
                  <a:schemeClr val="hlink"/>
                </a:solidFill>
                <a:hlinkClick r:id="rId3"/>
              </a:rPr>
              <a:t>socialvideoverification</a:t>
            </a:r>
            <a:endParaRPr sz="2300" dirty="0"/>
          </a:p>
          <a:p>
            <a:pPr marL="0" lvl="0" indent="0" algn="l" rtl="0">
              <a:lnSpc>
                <a:spcPct val="115000"/>
              </a:lnSpc>
              <a:spcBef>
                <a:spcPts val="0"/>
              </a:spcBef>
              <a:spcAft>
                <a:spcPts val="0"/>
              </a:spcAft>
              <a:buNone/>
            </a:pPr>
            <a:endParaRPr sz="3000" dirty="0"/>
          </a:p>
          <a:p>
            <a:pPr marL="0" lvl="0" indent="0" algn="l" rtl="0">
              <a:spcBef>
                <a:spcPts val="1600"/>
              </a:spcBef>
              <a:spcAft>
                <a:spcPts val="0"/>
              </a:spcAft>
              <a:buNone/>
            </a:pPr>
            <a:endParaRPr sz="3000" dirty="0"/>
          </a:p>
          <a:p>
            <a:pPr marL="0" lvl="0" indent="0" algn="l" rtl="0">
              <a:spcBef>
                <a:spcPts val="1600"/>
              </a:spcBef>
              <a:spcAft>
                <a:spcPts val="1600"/>
              </a:spcAft>
              <a:buNone/>
            </a:pPr>
            <a:endParaRPr sz="3000" dirty="0"/>
          </a:p>
        </p:txBody>
      </p:sp>
      <p:sp>
        <p:nvSpPr>
          <p:cNvPr id="459" name="Google Shape;459;p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460" name="Google Shape;460;p56"/>
          <p:cNvSpPr txBox="1"/>
          <p:nvPr/>
        </p:nvSpPr>
        <p:spPr>
          <a:xfrm>
            <a:off x="348450" y="2433918"/>
            <a:ext cx="8407800" cy="246158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dirty="0">
                <a:solidFill>
                  <a:srgbClr val="666666"/>
                </a:solidFill>
                <a:latin typeface="Source Sans Pro"/>
                <a:ea typeface="Source Sans Pro"/>
                <a:cs typeface="Source Sans Pro"/>
                <a:sym typeface="Source Sans Pro"/>
              </a:rPr>
              <a:t>We’d like to extend a big thank you to:</a:t>
            </a:r>
            <a:endParaRPr sz="2500" dirty="0">
              <a:solidFill>
                <a:srgbClr val="666666"/>
              </a:solidFill>
              <a:latin typeface="Source Sans Pro"/>
              <a:ea typeface="Source Sans Pro"/>
              <a:cs typeface="Source Sans Pro"/>
              <a:sym typeface="Source Sans Pro"/>
            </a:endParaRPr>
          </a:p>
          <a:p>
            <a:pPr marL="457200" lvl="0" indent="-361950" algn="l" rtl="0">
              <a:lnSpc>
                <a:spcPct val="115000"/>
              </a:lnSpc>
              <a:spcBef>
                <a:spcPts val="1600"/>
              </a:spcBef>
              <a:spcAft>
                <a:spcPts val="0"/>
              </a:spcAft>
              <a:buClr>
                <a:srgbClr val="666666"/>
              </a:buClr>
              <a:buSzPts val="2100"/>
              <a:buFont typeface="Source Sans Pro"/>
              <a:buChar char="●"/>
            </a:pPr>
            <a:r>
              <a:rPr lang="en" sz="2100" u="sng" dirty="0">
                <a:solidFill>
                  <a:schemeClr val="hlink"/>
                </a:solidFill>
                <a:latin typeface="Source Sans Pro"/>
                <a:ea typeface="Source Sans Pro"/>
                <a:cs typeface="Source Sans Pro"/>
                <a:sym typeface="Source Sans Pro"/>
                <a:hlinkClick r:id="rId4"/>
              </a:rPr>
              <a:t>Jessica Forde</a:t>
            </a:r>
            <a:r>
              <a:rPr lang="en" sz="2100" dirty="0">
                <a:solidFill>
                  <a:srgbClr val="666666"/>
                </a:solidFill>
                <a:latin typeface="Source Sans Pro"/>
                <a:ea typeface="Source Sans Pro"/>
                <a:cs typeface="Source Sans Pro"/>
                <a:sym typeface="Source Sans Pro"/>
              </a:rPr>
              <a:t> and </a:t>
            </a:r>
            <a:r>
              <a:rPr lang="en" sz="2100" u="sng" dirty="0">
                <a:solidFill>
                  <a:schemeClr val="hlink"/>
                </a:solidFill>
                <a:latin typeface="Source Sans Pro"/>
                <a:ea typeface="Source Sans Pro"/>
                <a:cs typeface="Source Sans Pro"/>
                <a:sym typeface="Source Sans Pro"/>
                <a:hlinkClick r:id="rId5"/>
              </a:rPr>
              <a:t>Kweku Kwegyir-Aggrey</a:t>
            </a:r>
            <a:r>
              <a:rPr lang="en" sz="2100" dirty="0">
                <a:solidFill>
                  <a:srgbClr val="666666"/>
                </a:solidFill>
                <a:latin typeface="Source Sans Pro"/>
                <a:ea typeface="Source Sans Pro"/>
                <a:cs typeface="Source Sans Pro"/>
                <a:sym typeface="Source Sans Pro"/>
              </a:rPr>
              <a:t> for initial explorations,</a:t>
            </a:r>
            <a:endParaRPr sz="2100" dirty="0">
              <a:solidFill>
                <a:srgbClr val="666666"/>
              </a:solidFill>
              <a:latin typeface="Source Sans Pro"/>
              <a:ea typeface="Source Sans Pro"/>
              <a:cs typeface="Source Sans Pro"/>
              <a:sym typeface="Source Sans Pro"/>
            </a:endParaRPr>
          </a:p>
          <a:p>
            <a:pPr marL="457200" lvl="0" indent="-361950" algn="l" rtl="0">
              <a:lnSpc>
                <a:spcPct val="115000"/>
              </a:lnSpc>
              <a:spcBef>
                <a:spcPts val="0"/>
              </a:spcBef>
              <a:spcAft>
                <a:spcPts val="0"/>
              </a:spcAft>
              <a:buClr>
                <a:srgbClr val="666666"/>
              </a:buClr>
              <a:buSzPts val="2100"/>
              <a:buFont typeface="Source Sans Pro"/>
              <a:buChar char="●"/>
            </a:pPr>
            <a:r>
              <a:rPr lang="en" sz="2100" u="sng" dirty="0">
                <a:solidFill>
                  <a:schemeClr val="hlink"/>
                </a:solidFill>
                <a:latin typeface="Source Sans Pro"/>
                <a:ea typeface="Source Sans Pro"/>
                <a:cs typeface="Source Sans Pro"/>
                <a:sym typeface="Source Sans Pro"/>
                <a:hlinkClick r:id="rId6"/>
              </a:rPr>
              <a:t>Purvi Goel</a:t>
            </a:r>
            <a:r>
              <a:rPr lang="en" sz="2100" dirty="0">
                <a:solidFill>
                  <a:srgbClr val="666666"/>
                </a:solidFill>
                <a:latin typeface="Source Sans Pro"/>
                <a:ea typeface="Source Sans Pro"/>
                <a:cs typeface="Source Sans Pro"/>
                <a:sym typeface="Source Sans Pro"/>
              </a:rPr>
              <a:t>, </a:t>
            </a:r>
            <a:r>
              <a:rPr lang="en" sz="2100" u="sng" dirty="0">
                <a:solidFill>
                  <a:schemeClr val="hlink"/>
                </a:solidFill>
                <a:latin typeface="Source Sans Pro"/>
                <a:ea typeface="Source Sans Pro"/>
                <a:cs typeface="Source Sans Pro"/>
                <a:sym typeface="Source Sans Pro"/>
                <a:hlinkClick r:id="rId7"/>
              </a:rPr>
              <a:t>Naveen Srinivasan</a:t>
            </a:r>
            <a:r>
              <a:rPr lang="en" sz="2100" dirty="0">
                <a:solidFill>
                  <a:srgbClr val="666666"/>
                </a:solidFill>
                <a:latin typeface="Source Sans Pro"/>
                <a:ea typeface="Source Sans Pro"/>
                <a:cs typeface="Source Sans Pro"/>
                <a:sym typeface="Source Sans Pro"/>
              </a:rPr>
              <a:t>, and </a:t>
            </a:r>
            <a:r>
              <a:rPr lang="en" sz="2100" u="sng" dirty="0">
                <a:solidFill>
                  <a:schemeClr val="hlink"/>
                </a:solidFill>
                <a:latin typeface="Source Sans Pro"/>
                <a:ea typeface="Source Sans Pro"/>
                <a:cs typeface="Source Sans Pro"/>
                <a:sym typeface="Source Sans Pro"/>
                <a:hlinkClick r:id="rId8"/>
              </a:rPr>
              <a:t>Natalie Lindsay</a:t>
            </a:r>
            <a:r>
              <a:rPr lang="en" sz="2100" dirty="0">
                <a:solidFill>
                  <a:srgbClr val="666666"/>
                </a:solidFill>
                <a:latin typeface="Source Sans Pro"/>
                <a:ea typeface="Source Sans Pro"/>
                <a:cs typeface="Source Sans Pro"/>
                <a:sym typeface="Source Sans Pro"/>
              </a:rPr>
              <a:t> for data collection and snacks, and</a:t>
            </a:r>
            <a:endParaRPr sz="2100" dirty="0">
              <a:solidFill>
                <a:srgbClr val="666666"/>
              </a:solidFill>
              <a:latin typeface="Source Sans Pro"/>
              <a:ea typeface="Source Sans Pro"/>
              <a:cs typeface="Source Sans Pro"/>
              <a:sym typeface="Source Sans Pro"/>
            </a:endParaRPr>
          </a:p>
          <a:p>
            <a:pPr marL="457200" lvl="0" indent="-361950" algn="l" rtl="0">
              <a:lnSpc>
                <a:spcPct val="115000"/>
              </a:lnSpc>
              <a:spcBef>
                <a:spcPts val="0"/>
              </a:spcBef>
              <a:spcAft>
                <a:spcPts val="0"/>
              </a:spcAft>
              <a:buClr>
                <a:srgbClr val="666666"/>
              </a:buClr>
              <a:buSzPts val="2100"/>
              <a:buFont typeface="Source Sans Pro"/>
              <a:buChar char="●"/>
            </a:pPr>
            <a:r>
              <a:rPr lang="en" sz="2100" dirty="0">
                <a:solidFill>
                  <a:srgbClr val="666666"/>
                </a:solidFill>
                <a:latin typeface="Source Sans Pro"/>
                <a:ea typeface="Source Sans Pro"/>
                <a:cs typeface="Source Sans Pro"/>
                <a:sym typeface="Source Sans Pro"/>
              </a:rPr>
              <a:t>NVIDIA for donating a GPU.</a:t>
            </a:r>
            <a:endParaRPr sz="2100" dirty="0">
              <a:solidFill>
                <a:srgbClr val="666666"/>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rotWithShape="1">
          <a:blip r:embed="rId3">
            <a:alphaModFix/>
          </a:blip>
          <a:srcRect r="-7204" b="49794"/>
          <a:stretch/>
        </p:blipFill>
        <p:spPr>
          <a:xfrm>
            <a:off x="799412" y="742550"/>
            <a:ext cx="3654875" cy="2582375"/>
          </a:xfrm>
          <a:prstGeom prst="rect">
            <a:avLst/>
          </a:prstGeom>
          <a:noFill/>
          <a:ln>
            <a:noFill/>
          </a:ln>
        </p:spPr>
      </p:pic>
      <p:pic>
        <p:nvPicPr>
          <p:cNvPr id="90" name="Google Shape;90;p17"/>
          <p:cNvPicPr preferRelativeResize="0"/>
          <p:nvPr/>
        </p:nvPicPr>
        <p:blipFill rotWithShape="1">
          <a:blip r:embed="rId3">
            <a:alphaModFix/>
          </a:blip>
          <a:srcRect t="51095"/>
          <a:stretch/>
        </p:blipFill>
        <p:spPr>
          <a:xfrm>
            <a:off x="4935187" y="526525"/>
            <a:ext cx="3409401" cy="2515401"/>
          </a:xfrm>
          <a:prstGeom prst="rect">
            <a:avLst/>
          </a:prstGeom>
          <a:noFill/>
          <a:ln>
            <a:noFill/>
          </a:ln>
        </p:spPr>
      </p:pic>
      <p:sp>
        <p:nvSpPr>
          <p:cNvPr id="91" name="Google Shape;91;p17"/>
          <p:cNvSpPr txBox="1"/>
          <p:nvPr/>
        </p:nvSpPr>
        <p:spPr>
          <a:xfrm>
            <a:off x="1998475"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sp>
        <p:nvSpPr>
          <p:cNvPr id="92" name="Google Shape;92;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93" name="Google Shape;93;p17"/>
          <p:cNvPicPr preferRelativeResize="0"/>
          <p:nvPr/>
        </p:nvPicPr>
        <p:blipFill>
          <a:blip r:embed="rId4">
            <a:alphaModFix/>
          </a:blip>
          <a:stretch>
            <a:fillRect/>
          </a:stretch>
        </p:blipFill>
        <p:spPr>
          <a:xfrm>
            <a:off x="1115975" y="3664035"/>
            <a:ext cx="806300" cy="623940"/>
          </a:xfrm>
          <a:prstGeom prst="rect">
            <a:avLst/>
          </a:prstGeom>
          <a:noFill/>
          <a:ln>
            <a:noFill/>
          </a:ln>
        </p:spPr>
      </p:pic>
      <p:sp>
        <p:nvSpPr>
          <p:cNvPr id="94" name="Google Shape;94;p17"/>
          <p:cNvSpPr txBox="1"/>
          <p:nvPr/>
        </p:nvSpPr>
        <p:spPr>
          <a:xfrm>
            <a:off x="1877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Faked Video</a:t>
            </a:r>
            <a:endParaRPr sz="1800">
              <a:solidFill>
                <a:srgbClr val="434343"/>
              </a:solidFill>
              <a:latin typeface="Source Sans Pro"/>
              <a:ea typeface="Source Sans Pro"/>
              <a:cs typeface="Source Sans Pro"/>
              <a:sym typeface="Source Sans Pro"/>
            </a:endParaRPr>
          </a:p>
        </p:txBody>
      </p:sp>
      <p:sp>
        <p:nvSpPr>
          <p:cNvPr id="95" name="Google Shape;95;p17"/>
          <p:cNvSpPr txBox="1"/>
          <p:nvPr/>
        </p:nvSpPr>
        <p:spPr>
          <a:xfrm>
            <a:off x="6068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Real Video</a:t>
            </a:r>
            <a:endParaRPr sz="1800">
              <a:solidFill>
                <a:srgbClr val="434343"/>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8"/>
          <p:cNvPicPr preferRelativeResize="0"/>
          <p:nvPr/>
        </p:nvPicPr>
        <p:blipFill rotWithShape="1">
          <a:blip r:embed="rId3">
            <a:alphaModFix/>
          </a:blip>
          <a:srcRect r="-7204" b="49794"/>
          <a:stretch/>
        </p:blipFill>
        <p:spPr>
          <a:xfrm>
            <a:off x="799412" y="742550"/>
            <a:ext cx="3654875" cy="2582375"/>
          </a:xfrm>
          <a:prstGeom prst="rect">
            <a:avLst/>
          </a:prstGeom>
          <a:noFill/>
          <a:ln>
            <a:noFill/>
          </a:ln>
        </p:spPr>
      </p:pic>
      <p:pic>
        <p:nvPicPr>
          <p:cNvPr id="101" name="Google Shape;101;p18"/>
          <p:cNvPicPr preferRelativeResize="0"/>
          <p:nvPr/>
        </p:nvPicPr>
        <p:blipFill rotWithShape="1">
          <a:blip r:embed="rId3">
            <a:alphaModFix/>
          </a:blip>
          <a:srcRect t="51095"/>
          <a:stretch/>
        </p:blipFill>
        <p:spPr>
          <a:xfrm>
            <a:off x="4935187" y="526525"/>
            <a:ext cx="3409401" cy="2515401"/>
          </a:xfrm>
          <a:prstGeom prst="rect">
            <a:avLst/>
          </a:prstGeom>
          <a:noFill/>
          <a:ln>
            <a:noFill/>
          </a:ln>
        </p:spPr>
      </p:pic>
      <p:sp>
        <p:nvSpPr>
          <p:cNvPr id="102" name="Google Shape;102;p18"/>
          <p:cNvSpPr txBox="1"/>
          <p:nvPr/>
        </p:nvSpPr>
        <p:spPr>
          <a:xfrm>
            <a:off x="3478100"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sp>
        <p:nvSpPr>
          <p:cNvPr id="103" name="Google Shape;103;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04" name="Google Shape;104;p18"/>
          <p:cNvSpPr txBox="1"/>
          <p:nvPr/>
        </p:nvSpPr>
        <p:spPr>
          <a:xfrm>
            <a:off x="1998475"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pic>
        <p:nvPicPr>
          <p:cNvPr id="105" name="Google Shape;105;p18"/>
          <p:cNvPicPr preferRelativeResize="0"/>
          <p:nvPr/>
        </p:nvPicPr>
        <p:blipFill>
          <a:blip r:embed="rId4">
            <a:alphaModFix/>
          </a:blip>
          <a:stretch>
            <a:fillRect/>
          </a:stretch>
        </p:blipFill>
        <p:spPr>
          <a:xfrm>
            <a:off x="1115975" y="3664035"/>
            <a:ext cx="806300" cy="623940"/>
          </a:xfrm>
          <a:prstGeom prst="rect">
            <a:avLst/>
          </a:prstGeom>
          <a:noFill/>
          <a:ln>
            <a:noFill/>
          </a:ln>
        </p:spPr>
      </p:pic>
      <p:pic>
        <p:nvPicPr>
          <p:cNvPr id="106" name="Google Shape;106;p18"/>
          <p:cNvPicPr preferRelativeResize="0"/>
          <p:nvPr/>
        </p:nvPicPr>
        <p:blipFill>
          <a:blip r:embed="rId5">
            <a:alphaModFix/>
          </a:blip>
          <a:stretch>
            <a:fillRect/>
          </a:stretch>
        </p:blipFill>
        <p:spPr>
          <a:xfrm>
            <a:off x="2681737" y="3664026"/>
            <a:ext cx="685800" cy="685800"/>
          </a:xfrm>
          <a:prstGeom prst="rect">
            <a:avLst/>
          </a:prstGeom>
          <a:noFill/>
          <a:ln>
            <a:noFill/>
          </a:ln>
        </p:spPr>
      </p:pic>
      <p:sp>
        <p:nvSpPr>
          <p:cNvPr id="107" name="Google Shape;107;p18"/>
          <p:cNvSpPr txBox="1"/>
          <p:nvPr/>
        </p:nvSpPr>
        <p:spPr>
          <a:xfrm>
            <a:off x="1877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Faked Video</a:t>
            </a:r>
            <a:endParaRPr sz="1800">
              <a:solidFill>
                <a:srgbClr val="434343"/>
              </a:solidFill>
              <a:latin typeface="Source Sans Pro"/>
              <a:ea typeface="Source Sans Pro"/>
              <a:cs typeface="Source Sans Pro"/>
              <a:sym typeface="Source Sans Pro"/>
            </a:endParaRPr>
          </a:p>
        </p:txBody>
      </p:sp>
      <p:sp>
        <p:nvSpPr>
          <p:cNvPr id="108" name="Google Shape;108;p18"/>
          <p:cNvSpPr txBox="1"/>
          <p:nvPr/>
        </p:nvSpPr>
        <p:spPr>
          <a:xfrm>
            <a:off x="6068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Real Video</a:t>
            </a:r>
            <a:endParaRPr sz="1800">
              <a:solidFill>
                <a:srgbClr val="434343"/>
              </a:solidFill>
              <a:latin typeface="Source Sans Pro"/>
              <a:ea typeface="Source Sans Pro"/>
              <a:cs typeface="Source Sans Pro"/>
              <a:sym typeface="Source Sans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9"/>
          <p:cNvPicPr preferRelativeResize="0"/>
          <p:nvPr/>
        </p:nvPicPr>
        <p:blipFill rotWithShape="1">
          <a:blip r:embed="rId3">
            <a:alphaModFix/>
          </a:blip>
          <a:srcRect r="-7204" b="49794"/>
          <a:stretch/>
        </p:blipFill>
        <p:spPr>
          <a:xfrm>
            <a:off x="799412" y="742550"/>
            <a:ext cx="3654875" cy="2582375"/>
          </a:xfrm>
          <a:prstGeom prst="rect">
            <a:avLst/>
          </a:prstGeom>
          <a:noFill/>
          <a:ln>
            <a:noFill/>
          </a:ln>
        </p:spPr>
      </p:pic>
      <p:pic>
        <p:nvPicPr>
          <p:cNvPr id="114" name="Google Shape;114;p19"/>
          <p:cNvPicPr preferRelativeResize="0"/>
          <p:nvPr/>
        </p:nvPicPr>
        <p:blipFill rotWithShape="1">
          <a:blip r:embed="rId3">
            <a:alphaModFix/>
          </a:blip>
          <a:srcRect t="51095"/>
          <a:stretch/>
        </p:blipFill>
        <p:spPr>
          <a:xfrm>
            <a:off x="4935187" y="526525"/>
            <a:ext cx="3409401" cy="2515401"/>
          </a:xfrm>
          <a:prstGeom prst="rect">
            <a:avLst/>
          </a:prstGeom>
          <a:noFill/>
          <a:ln>
            <a:noFill/>
          </a:ln>
        </p:spPr>
      </p:pic>
      <p:sp>
        <p:nvSpPr>
          <p:cNvPr id="115" name="Google Shape;115;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16" name="Google Shape;116;p19"/>
          <p:cNvSpPr txBox="1"/>
          <p:nvPr/>
        </p:nvSpPr>
        <p:spPr>
          <a:xfrm>
            <a:off x="3478100"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sp>
        <p:nvSpPr>
          <p:cNvPr id="117" name="Google Shape;117;p19"/>
          <p:cNvSpPr txBox="1"/>
          <p:nvPr/>
        </p:nvSpPr>
        <p:spPr>
          <a:xfrm>
            <a:off x="1998475"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pic>
        <p:nvPicPr>
          <p:cNvPr id="118" name="Google Shape;118;p19"/>
          <p:cNvPicPr preferRelativeResize="0"/>
          <p:nvPr/>
        </p:nvPicPr>
        <p:blipFill>
          <a:blip r:embed="rId4">
            <a:alphaModFix/>
          </a:blip>
          <a:stretch>
            <a:fillRect/>
          </a:stretch>
        </p:blipFill>
        <p:spPr>
          <a:xfrm>
            <a:off x="1115975" y="3664035"/>
            <a:ext cx="806300" cy="623940"/>
          </a:xfrm>
          <a:prstGeom prst="rect">
            <a:avLst/>
          </a:prstGeom>
          <a:noFill/>
          <a:ln>
            <a:noFill/>
          </a:ln>
        </p:spPr>
      </p:pic>
      <p:pic>
        <p:nvPicPr>
          <p:cNvPr id="119" name="Google Shape;119;p19"/>
          <p:cNvPicPr preferRelativeResize="0"/>
          <p:nvPr/>
        </p:nvPicPr>
        <p:blipFill>
          <a:blip r:embed="rId5">
            <a:alphaModFix/>
          </a:blip>
          <a:stretch>
            <a:fillRect/>
          </a:stretch>
        </p:blipFill>
        <p:spPr>
          <a:xfrm>
            <a:off x="2681737" y="3664026"/>
            <a:ext cx="685800" cy="685800"/>
          </a:xfrm>
          <a:prstGeom prst="rect">
            <a:avLst/>
          </a:prstGeom>
          <a:noFill/>
          <a:ln>
            <a:noFill/>
          </a:ln>
        </p:spPr>
      </p:pic>
      <p:sp>
        <p:nvSpPr>
          <p:cNvPr id="120" name="Google Shape;120;p19"/>
          <p:cNvSpPr txBox="1"/>
          <p:nvPr/>
        </p:nvSpPr>
        <p:spPr>
          <a:xfrm>
            <a:off x="6113275"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pic>
        <p:nvPicPr>
          <p:cNvPr id="121" name="Google Shape;121;p19"/>
          <p:cNvPicPr preferRelativeResize="0"/>
          <p:nvPr/>
        </p:nvPicPr>
        <p:blipFill>
          <a:blip r:embed="rId4">
            <a:alphaModFix/>
          </a:blip>
          <a:stretch>
            <a:fillRect/>
          </a:stretch>
        </p:blipFill>
        <p:spPr>
          <a:xfrm>
            <a:off x="5230775" y="3664035"/>
            <a:ext cx="806300" cy="623940"/>
          </a:xfrm>
          <a:prstGeom prst="rect">
            <a:avLst/>
          </a:prstGeom>
          <a:noFill/>
          <a:ln>
            <a:noFill/>
          </a:ln>
        </p:spPr>
      </p:pic>
      <p:sp>
        <p:nvSpPr>
          <p:cNvPr id="122" name="Google Shape;122;p19"/>
          <p:cNvSpPr txBox="1"/>
          <p:nvPr/>
        </p:nvSpPr>
        <p:spPr>
          <a:xfrm>
            <a:off x="1877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Faked Video</a:t>
            </a:r>
            <a:endParaRPr sz="1800">
              <a:solidFill>
                <a:srgbClr val="434343"/>
              </a:solidFill>
              <a:latin typeface="Source Sans Pro"/>
              <a:ea typeface="Source Sans Pro"/>
              <a:cs typeface="Source Sans Pro"/>
              <a:sym typeface="Source Sans Pro"/>
            </a:endParaRPr>
          </a:p>
        </p:txBody>
      </p:sp>
      <p:sp>
        <p:nvSpPr>
          <p:cNvPr id="123" name="Google Shape;123;p19"/>
          <p:cNvSpPr txBox="1"/>
          <p:nvPr/>
        </p:nvSpPr>
        <p:spPr>
          <a:xfrm>
            <a:off x="6068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Real Video</a:t>
            </a:r>
            <a:endParaRPr sz="1800">
              <a:solidFill>
                <a:srgbClr val="434343"/>
              </a:solidFill>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0"/>
          <p:cNvPicPr preferRelativeResize="0"/>
          <p:nvPr/>
        </p:nvPicPr>
        <p:blipFill rotWithShape="1">
          <a:blip r:embed="rId3">
            <a:alphaModFix/>
          </a:blip>
          <a:srcRect r="-7204" b="49794"/>
          <a:stretch/>
        </p:blipFill>
        <p:spPr>
          <a:xfrm>
            <a:off x="799412" y="742550"/>
            <a:ext cx="3654875" cy="2582375"/>
          </a:xfrm>
          <a:prstGeom prst="rect">
            <a:avLst/>
          </a:prstGeom>
          <a:noFill/>
          <a:ln>
            <a:noFill/>
          </a:ln>
        </p:spPr>
      </p:pic>
      <p:pic>
        <p:nvPicPr>
          <p:cNvPr id="129" name="Google Shape;129;p20"/>
          <p:cNvPicPr preferRelativeResize="0"/>
          <p:nvPr/>
        </p:nvPicPr>
        <p:blipFill rotWithShape="1">
          <a:blip r:embed="rId3">
            <a:alphaModFix/>
          </a:blip>
          <a:srcRect t="51095"/>
          <a:stretch/>
        </p:blipFill>
        <p:spPr>
          <a:xfrm>
            <a:off x="4935187" y="526525"/>
            <a:ext cx="3409401" cy="2515401"/>
          </a:xfrm>
          <a:prstGeom prst="rect">
            <a:avLst/>
          </a:prstGeom>
          <a:noFill/>
          <a:ln>
            <a:noFill/>
          </a:ln>
        </p:spPr>
      </p:pic>
      <p:sp>
        <p:nvSpPr>
          <p:cNvPr id="130" name="Google Shape;130;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131" name="Google Shape;131;p20"/>
          <p:cNvSpPr txBox="1"/>
          <p:nvPr/>
        </p:nvSpPr>
        <p:spPr>
          <a:xfrm>
            <a:off x="3478100"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sp>
        <p:nvSpPr>
          <p:cNvPr id="132" name="Google Shape;132;p20"/>
          <p:cNvSpPr txBox="1"/>
          <p:nvPr/>
        </p:nvSpPr>
        <p:spPr>
          <a:xfrm>
            <a:off x="1998475"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pic>
        <p:nvPicPr>
          <p:cNvPr id="133" name="Google Shape;133;p20"/>
          <p:cNvPicPr preferRelativeResize="0"/>
          <p:nvPr/>
        </p:nvPicPr>
        <p:blipFill>
          <a:blip r:embed="rId4">
            <a:alphaModFix/>
          </a:blip>
          <a:stretch>
            <a:fillRect/>
          </a:stretch>
        </p:blipFill>
        <p:spPr>
          <a:xfrm>
            <a:off x="1115975" y="3664035"/>
            <a:ext cx="806300" cy="623940"/>
          </a:xfrm>
          <a:prstGeom prst="rect">
            <a:avLst/>
          </a:prstGeom>
          <a:noFill/>
          <a:ln>
            <a:noFill/>
          </a:ln>
        </p:spPr>
      </p:pic>
      <p:pic>
        <p:nvPicPr>
          <p:cNvPr id="134" name="Google Shape;134;p20"/>
          <p:cNvPicPr preferRelativeResize="0"/>
          <p:nvPr/>
        </p:nvPicPr>
        <p:blipFill>
          <a:blip r:embed="rId5">
            <a:alphaModFix/>
          </a:blip>
          <a:stretch>
            <a:fillRect/>
          </a:stretch>
        </p:blipFill>
        <p:spPr>
          <a:xfrm>
            <a:off x="2681737" y="3664026"/>
            <a:ext cx="685800" cy="685800"/>
          </a:xfrm>
          <a:prstGeom prst="rect">
            <a:avLst/>
          </a:prstGeom>
          <a:noFill/>
          <a:ln>
            <a:noFill/>
          </a:ln>
        </p:spPr>
      </p:pic>
      <p:sp>
        <p:nvSpPr>
          <p:cNvPr id="135" name="Google Shape;135;p20"/>
          <p:cNvSpPr txBox="1"/>
          <p:nvPr/>
        </p:nvSpPr>
        <p:spPr>
          <a:xfrm>
            <a:off x="7592900"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sp>
        <p:nvSpPr>
          <p:cNvPr id="136" name="Google Shape;136;p20"/>
          <p:cNvSpPr txBox="1"/>
          <p:nvPr/>
        </p:nvSpPr>
        <p:spPr>
          <a:xfrm>
            <a:off x="6113275" y="3335250"/>
            <a:ext cx="572700" cy="121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6900">
                <a:solidFill>
                  <a:srgbClr val="666666"/>
                </a:solidFill>
                <a:latin typeface="Source Sans Pro"/>
                <a:ea typeface="Source Sans Pro"/>
                <a:cs typeface="Source Sans Pro"/>
                <a:sym typeface="Source Sans Pro"/>
              </a:rPr>
              <a:t>?</a:t>
            </a:r>
            <a:endParaRPr sz="6500"/>
          </a:p>
        </p:txBody>
      </p:sp>
      <p:pic>
        <p:nvPicPr>
          <p:cNvPr id="137" name="Google Shape;137;p20"/>
          <p:cNvPicPr preferRelativeResize="0"/>
          <p:nvPr/>
        </p:nvPicPr>
        <p:blipFill>
          <a:blip r:embed="rId4">
            <a:alphaModFix/>
          </a:blip>
          <a:stretch>
            <a:fillRect/>
          </a:stretch>
        </p:blipFill>
        <p:spPr>
          <a:xfrm>
            <a:off x="5230775" y="3664035"/>
            <a:ext cx="806300" cy="623940"/>
          </a:xfrm>
          <a:prstGeom prst="rect">
            <a:avLst/>
          </a:prstGeom>
          <a:noFill/>
          <a:ln>
            <a:noFill/>
          </a:ln>
        </p:spPr>
      </p:pic>
      <p:pic>
        <p:nvPicPr>
          <p:cNvPr id="138" name="Google Shape;138;p20"/>
          <p:cNvPicPr preferRelativeResize="0"/>
          <p:nvPr/>
        </p:nvPicPr>
        <p:blipFill>
          <a:blip r:embed="rId5">
            <a:alphaModFix/>
          </a:blip>
          <a:stretch>
            <a:fillRect/>
          </a:stretch>
        </p:blipFill>
        <p:spPr>
          <a:xfrm>
            <a:off x="6796537" y="3664026"/>
            <a:ext cx="685800" cy="685800"/>
          </a:xfrm>
          <a:prstGeom prst="rect">
            <a:avLst/>
          </a:prstGeom>
          <a:noFill/>
          <a:ln>
            <a:noFill/>
          </a:ln>
        </p:spPr>
      </p:pic>
      <p:sp>
        <p:nvSpPr>
          <p:cNvPr id="139" name="Google Shape;139;p20"/>
          <p:cNvSpPr txBox="1"/>
          <p:nvPr/>
        </p:nvSpPr>
        <p:spPr>
          <a:xfrm>
            <a:off x="1877737" y="260200"/>
            <a:ext cx="1423515"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Faked Video</a:t>
            </a:r>
            <a:endParaRPr sz="1800">
              <a:solidFill>
                <a:srgbClr val="434343"/>
              </a:solidFill>
              <a:latin typeface="Source Sans Pro"/>
              <a:ea typeface="Source Sans Pro"/>
              <a:cs typeface="Source Sans Pro"/>
              <a:sym typeface="Source Sans Pro"/>
            </a:endParaRPr>
          </a:p>
        </p:txBody>
      </p:sp>
      <p:sp>
        <p:nvSpPr>
          <p:cNvPr id="140" name="Google Shape;140;p20"/>
          <p:cNvSpPr txBox="1"/>
          <p:nvPr/>
        </p:nvSpPr>
        <p:spPr>
          <a:xfrm>
            <a:off x="6068738" y="260200"/>
            <a:ext cx="1345800" cy="33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Source Sans Pro"/>
                <a:ea typeface="Source Sans Pro"/>
                <a:cs typeface="Source Sans Pro"/>
                <a:sym typeface="Source Sans Pro"/>
              </a:rPr>
              <a:t>Real Video</a:t>
            </a:r>
            <a:endParaRPr sz="1800">
              <a:solidFill>
                <a:srgbClr val="434343"/>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311700" y="216425"/>
            <a:ext cx="85206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Social Video Verification</a:t>
            </a:r>
            <a:endParaRPr/>
          </a:p>
        </p:txBody>
      </p:sp>
      <p:pic>
        <p:nvPicPr>
          <p:cNvPr id="146" name="Google Shape;146;p21"/>
          <p:cNvPicPr preferRelativeResize="0"/>
          <p:nvPr/>
        </p:nvPicPr>
        <p:blipFill>
          <a:blip r:embed="rId3">
            <a:alphaModFix/>
          </a:blip>
          <a:stretch>
            <a:fillRect/>
          </a:stretch>
        </p:blipFill>
        <p:spPr>
          <a:xfrm>
            <a:off x="2286000" y="1243584"/>
            <a:ext cx="4409051" cy="2359295"/>
          </a:xfrm>
          <a:prstGeom prst="rect">
            <a:avLst/>
          </a:prstGeom>
          <a:noFill/>
          <a:ln>
            <a:noFill/>
          </a:ln>
        </p:spPr>
      </p:pic>
      <p:sp>
        <p:nvSpPr>
          <p:cNvPr id="147" name="Google Shape;147;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2562</Words>
  <Application>Microsoft Office PowerPoint</Application>
  <PresentationFormat>On-screen Show (16:9)</PresentationFormat>
  <Paragraphs>194</Paragraphs>
  <Slides>44</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Roboto</vt:lpstr>
      <vt:lpstr>Source Sans Pro</vt:lpstr>
      <vt:lpstr>Arial</vt:lpstr>
      <vt:lpstr>Raleway</vt:lpstr>
      <vt:lpstr>Plum</vt:lpstr>
      <vt:lpstr>Towards Untrusted Social Video Verification to Combat Deepfakes via Face Geometry Consistency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Video Verification</vt:lpstr>
      <vt:lpstr>Social Video Verification</vt:lpstr>
      <vt:lpstr>Social Video Verification</vt:lpstr>
      <vt:lpstr>Social Video Verification</vt:lpstr>
      <vt:lpstr>Social Video Verification</vt:lpstr>
      <vt:lpstr>Benefits of Social Video Verification</vt:lpstr>
      <vt:lpstr>Benefits of Social Video Verification</vt:lpstr>
      <vt:lpstr>Benefits of Social Video Verification</vt:lpstr>
      <vt:lpstr>Consensus Computation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Fake creation via LipGAN </vt:lpstr>
      <vt:lpstr>Evaluating Deepfake Detection</vt:lpstr>
      <vt:lpstr>Evaluating Deepfake Detection: Baselines</vt:lpstr>
      <vt:lpstr>Evaluating Deepfake Detection </vt:lpstr>
      <vt:lpstr>Evaluating Deepfake Detection </vt:lpstr>
      <vt:lpstr>Evaluating Deepfake Detection </vt:lpstr>
      <vt:lpstr>Evaluating Deepfake Detection </vt:lpstr>
      <vt:lpstr>Evaluating Deepfake Detection </vt:lpstr>
      <vt:lpstr>Evaluating Deepfake Detection </vt:lpstr>
      <vt:lpstr>Evaluating Pose Invariance</vt:lpstr>
      <vt:lpstr>Social Video Verification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Untrusted Social Video Verification to Combat Deepfakes via Face Geometry Consistency</dc:title>
  <cp:lastModifiedBy>Tompkin, James</cp:lastModifiedBy>
  <cp:revision>1</cp:revision>
  <dcterms:modified xsi:type="dcterms:W3CDTF">2020-09-27T17:10:45Z</dcterms:modified>
</cp:coreProperties>
</file>